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4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5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8" r:id="rId4"/>
    <p:sldMasterId id="2147483705" r:id="rId5"/>
    <p:sldMasterId id="2147483722" r:id="rId6"/>
  </p:sldMasterIdLst>
  <p:notesMasterIdLst>
    <p:notesMasterId r:id="rId47"/>
  </p:notesMasterIdLst>
  <p:sldIdLst>
    <p:sldId id="275" r:id="rId7"/>
    <p:sldId id="299" r:id="rId8"/>
    <p:sldId id="276" r:id="rId9"/>
    <p:sldId id="285" r:id="rId10"/>
    <p:sldId id="265" r:id="rId11"/>
    <p:sldId id="270" r:id="rId12"/>
    <p:sldId id="271" r:id="rId13"/>
    <p:sldId id="272" r:id="rId14"/>
    <p:sldId id="279" r:id="rId15"/>
    <p:sldId id="286" r:id="rId16"/>
    <p:sldId id="310" r:id="rId17"/>
    <p:sldId id="319" r:id="rId18"/>
    <p:sldId id="322" r:id="rId19"/>
    <p:sldId id="321" r:id="rId20"/>
    <p:sldId id="320" r:id="rId21"/>
    <p:sldId id="311" r:id="rId22"/>
    <p:sldId id="312" r:id="rId23"/>
    <p:sldId id="313" r:id="rId24"/>
    <p:sldId id="314" r:id="rId25"/>
    <p:sldId id="315" r:id="rId26"/>
    <p:sldId id="302" r:id="rId27"/>
    <p:sldId id="288" r:id="rId28"/>
    <p:sldId id="303" r:id="rId29"/>
    <p:sldId id="318" r:id="rId30"/>
    <p:sldId id="317" r:id="rId31"/>
    <p:sldId id="293" r:id="rId32"/>
    <p:sldId id="300" r:id="rId33"/>
    <p:sldId id="325" r:id="rId34"/>
    <p:sldId id="291" r:id="rId35"/>
    <p:sldId id="289" r:id="rId36"/>
    <p:sldId id="305" r:id="rId37"/>
    <p:sldId id="306" r:id="rId38"/>
    <p:sldId id="307" r:id="rId39"/>
    <p:sldId id="309" r:id="rId40"/>
    <p:sldId id="256" r:id="rId41"/>
    <p:sldId id="323" r:id="rId42"/>
    <p:sldId id="324" r:id="rId43"/>
    <p:sldId id="292" r:id="rId44"/>
    <p:sldId id="296" r:id="rId45"/>
    <p:sldId id="290" r:id="rId4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4472C4"/>
    <a:srgbClr val="0B5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78000" autoAdjust="0"/>
  </p:normalViewPr>
  <p:slideViewPr>
    <p:cSldViewPr snapToGrid="0">
      <p:cViewPr varScale="1">
        <p:scale>
          <a:sx n="90" d="100"/>
          <a:sy n="90" d="100"/>
        </p:scale>
        <p:origin x="145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786CD1-09A7-435B-A790-FB2DA0C6A1B3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6D09C-5E74-4935-9978-565C857204D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6019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Одним из наиболее востребованных и актуальных направлений в образовании являются «Информационные технологии». </a:t>
            </a:r>
          </a:p>
          <a:p>
            <a:r>
              <a:rPr lang="ru-RU" dirty="0" smtClean="0"/>
              <a:t>И это не удивительно, потому, что информационные технологии на сегодняшний день проникли во все сферы деятельности человека. </a:t>
            </a:r>
          </a:p>
          <a:p>
            <a:r>
              <a:rPr lang="ru-RU" dirty="0" smtClean="0"/>
              <a:t>Информационные технологии позволяют в значительной степени упростить и повысить качество всех без исключения сфер общественной жизни.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8832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662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662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4BAD7B-E1A5-4692-9395-2D0056D6D06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19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6685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8675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F0BA59-6595-46FC-B206-5ECD0350E2B6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20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9866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Кроме диплома государственного образца, студенты получают сертификаты компаний мирового уровня </a:t>
            </a:r>
            <a:r>
              <a:rPr lang="ru-RU" dirty="0" err="1" smtClean="0"/>
              <a:t>Microsoft</a:t>
            </a:r>
            <a:r>
              <a:rPr lang="ru-RU" dirty="0" smtClean="0"/>
              <a:t>, </a:t>
            </a:r>
            <a:r>
              <a:rPr lang="ru-RU" dirty="0" err="1" smtClean="0"/>
              <a:t>Cisco</a:t>
            </a:r>
            <a:r>
              <a:rPr lang="ru-RU" dirty="0" smtClean="0"/>
              <a:t>, </a:t>
            </a:r>
            <a:r>
              <a:rPr lang="ru-RU" dirty="0" err="1" smtClean="0"/>
              <a:t>Autodesk</a:t>
            </a:r>
            <a:r>
              <a:rPr lang="ru-RU" dirty="0" smtClean="0"/>
              <a:t>. 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32459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  <a:endParaRPr lang="en-US" dirty="0" smtClean="0"/>
          </a:p>
          <a:p>
            <a:r>
              <a:rPr lang="ru-RU" dirty="0" smtClean="0"/>
              <a:t>Днепропетровский офис </a:t>
            </a:r>
            <a:r>
              <a:rPr lang="ru-RU" dirty="0" err="1" smtClean="0"/>
              <a:t>Ciklum</a:t>
            </a:r>
            <a:r>
              <a:rPr lang="ru-RU" dirty="0" smtClean="0"/>
              <a:t> занял семь верхних этажей торгово-офисного центра «Ступени» на Баррикадной.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23413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1. Также нужно добавить инфо про трудоустройство и про то что нас поддерживают ИТ компании ( написать какие ) </a:t>
            </a:r>
          </a:p>
          <a:p>
            <a:endParaRPr lang="ru-RU" dirty="0" smtClean="0"/>
          </a:p>
          <a:p>
            <a:r>
              <a:rPr lang="ru-RU" dirty="0" smtClean="0"/>
              <a:t>3. Также нужно дописать где можно работать с названиями компаний наших из Днепра. 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4437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9D6E79-D4B4-49C7-A945-8FFD918CC4B0}" type="slidenum">
              <a:rPr kumimoji="0" lang="ru-RU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ru-RU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19049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4710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Захисти проектів </a:t>
            </a:r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25000"/>
              <a:buFontTx/>
              <a:buNone/>
              <a:tabLst/>
              <a:defRPr/>
            </a:pPr>
            <a:fld id="{D1E31B52-DA71-47CA-AD4A-CA6594A61B6F}" type="slidenum">
              <a:rPr kumimoji="0" lang="ru-RU" altLang="uk-UA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  <a:sym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25000"/>
                <a:buFontTx/>
                <a:buNone/>
                <a:tabLst/>
                <a:defRPr/>
              </a:pPr>
              <a:t>34</a:t>
            </a:fld>
            <a:endParaRPr kumimoji="0" lang="ru-RU" altLang="uk-UA" sz="12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52025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3929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>
                <a:solidFill>
                  <a:srgbClr val="0070C0"/>
                </a:solidFill>
                <a:latin typeface="Ubuntu" pitchFamily="34" charset="0"/>
              </a:rPr>
              <a:t>Желающих очень много, количество мест ограничено, поэтому спешите заключить договора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43690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2. </a:t>
            </a:r>
            <a:r>
              <a:rPr lang="ru-RU" smtClean="0"/>
              <a:t>в конце слайд с приглашением на ДОД.</a:t>
            </a:r>
          </a:p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9698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 слайд с Ректором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246980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Для того, чтоб добиться успеха в любом деле, в частности в сфере ИТ, нужны три составляющие: желание, хорошее образование и упорный труд в наработке собственного опыта.</a:t>
            </a:r>
          </a:p>
          <a:p>
            <a:endParaRPr lang="ru-RU" dirty="0" smtClean="0"/>
          </a:p>
          <a:p>
            <a:r>
              <a:rPr lang="ru-RU" dirty="0" smtClean="0"/>
              <a:t>Практически все выдающиеся гении ИТ индустрии обучались в хороших университетах, хотя некоторые и не закончили их. </a:t>
            </a:r>
          </a:p>
          <a:p>
            <a:r>
              <a:rPr lang="ru-RU" dirty="0" smtClean="0"/>
              <a:t>Например, Марк </a:t>
            </a:r>
            <a:r>
              <a:rPr lang="ru-RU" dirty="0" err="1" smtClean="0"/>
              <a:t>Цукерберг</a:t>
            </a:r>
            <a:r>
              <a:rPr lang="ru-RU" dirty="0" smtClean="0"/>
              <a:t>, поступил в университет, но, проучившись 3 года, покинул его, чтобы заняться собственной компанией. </a:t>
            </a:r>
          </a:p>
          <a:p>
            <a:r>
              <a:rPr lang="ru-RU" dirty="0" smtClean="0"/>
              <a:t>Тогда он сказал: "</a:t>
            </a:r>
            <a:r>
              <a:rPr lang="ru-RU" dirty="0" err="1" smtClean="0"/>
              <a:t>Facebook</a:t>
            </a:r>
            <a:r>
              <a:rPr lang="ru-RU" dirty="0" smtClean="0"/>
              <a:t> — шикарный опыт, мне просто повезло. Но я жалею, что я не доучился в университете, где тебе дают больше, чем ты знаешь. </a:t>
            </a:r>
          </a:p>
          <a:p>
            <a:r>
              <a:rPr lang="ru-RU" dirty="0" smtClean="0"/>
              <a:t>Там ты просто получаешь удовольствие, открывая мир". </a:t>
            </a:r>
          </a:p>
          <a:p>
            <a:r>
              <a:rPr lang="ru-RU" dirty="0" smtClean="0"/>
              <a:t>Но спустя 12 лет после отчисления закончил обучение и получил диплом, несмотря на то, что уже достиг успеха и благосостояния.</a:t>
            </a:r>
          </a:p>
          <a:p>
            <a:r>
              <a:rPr lang="ru-RU" dirty="0" smtClean="0"/>
              <a:t>Наш университет дает возможность получить те фундаментальные знания и навыки, которые и являются основой для раскрытия талантов наших студентов и реализации самых смелых идей в IT.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533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368375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 smtClean="0"/>
          </a:p>
          <a:p>
            <a:r>
              <a:rPr lang="ru-RU" dirty="0" smtClean="0"/>
              <a:t>IT является фундаментом нового качества жизни и для нашего города.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По данным</a:t>
            </a:r>
            <a:r>
              <a:rPr lang="ru-RU" baseline="0" dirty="0" smtClean="0"/>
              <a:t> </a:t>
            </a:r>
            <a:r>
              <a:rPr lang="en-US" baseline="0" dirty="0" smtClean="0"/>
              <a:t>IT Community </a:t>
            </a:r>
            <a:r>
              <a:rPr lang="en-US" baseline="0" dirty="0" err="1" smtClean="0"/>
              <a:t>Dniro</a:t>
            </a:r>
            <a:r>
              <a:rPr lang="ru-RU" dirty="0" smtClean="0"/>
              <a:t>, Днепр входит в первую пятерку городов Украины по уровню развития IT-отрасли. </a:t>
            </a:r>
            <a:endParaRPr lang="en-US" dirty="0" smtClean="0"/>
          </a:p>
          <a:p>
            <a:r>
              <a:rPr lang="ru-RU" dirty="0" smtClean="0"/>
              <a:t>Около 170 IT-компаний имеют офисы в нашем городе, в них работает более 7000 специалистов, и этот показатель постоянно растет.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Ожидается, что к 2025 году количество IT специалистов удвоится. Все это говорит об огромном потенциале IT индустрии в нашем городе, о спросе на IT специалистов, больших возможностях для них в трудоустройстве. </a:t>
            </a:r>
            <a:endParaRPr lang="en-US" dirty="0" smtClean="0"/>
          </a:p>
          <a:p>
            <a:r>
              <a:rPr lang="ru-RU" dirty="0" smtClean="0"/>
              <a:t>Кроме того, наши специалисты ценятся также и в мире. </a:t>
            </a:r>
            <a:endParaRPr lang="en-US" dirty="0" smtClean="0"/>
          </a:p>
          <a:p>
            <a:r>
              <a:rPr lang="ru-RU" dirty="0" smtClean="0"/>
              <a:t>Об этом может свидетельствовать тот факт, что 13 украинских IT-компаний вошли в рейтинг 100 лучших </a:t>
            </a:r>
            <a:r>
              <a:rPr lang="ru-RU" dirty="0" err="1" smtClean="0"/>
              <a:t>аутсорсинговых</a:t>
            </a:r>
            <a:r>
              <a:rPr lang="ru-RU" dirty="0" smtClean="0"/>
              <a:t> компаний мира. </a:t>
            </a:r>
            <a:endParaRPr lang="en-US" dirty="0" smtClean="0"/>
          </a:p>
          <a:p>
            <a:r>
              <a:rPr lang="ru-RU" dirty="0" smtClean="0"/>
              <a:t>На сегодня IT сектор обеспечивает 4% ВВП Украины. </a:t>
            </a:r>
            <a:endParaRPr lang="en-US" dirty="0" smtClean="0"/>
          </a:p>
          <a:p>
            <a:r>
              <a:rPr lang="ru-RU" dirty="0" smtClean="0"/>
              <a:t>Есть основания полагать, что через 2 года он превысит 6% (6,8).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37884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Стремительное развитие IT-индустрии и острая потребность в высококвалифицированных специалистах и послужили причиной появления в нашем городе высшего учебного заведения нового поколения, современного, идущего в ногу с мировыми IT тенденциями. </a:t>
            </a:r>
          </a:p>
          <a:p>
            <a:endParaRPr lang="ru-RU" dirty="0" smtClean="0"/>
          </a:p>
          <a:p>
            <a:r>
              <a:rPr lang="ru-RU" dirty="0" smtClean="0"/>
              <a:t>Всем в нашем городе хорошо известна Компьютерная академия «ШАГ», которая работает с 2001 года. </a:t>
            </a:r>
          </a:p>
          <a:p>
            <a:endParaRPr lang="ru-RU" smtClean="0"/>
          </a:p>
          <a:p>
            <a:r>
              <a:rPr lang="ru-RU" smtClean="0"/>
              <a:t>Именно </a:t>
            </a:r>
            <a:r>
              <a:rPr lang="ru-RU" dirty="0" smtClean="0"/>
              <a:t>на базе данного учреждения и был создан новый университет. </a:t>
            </a:r>
          </a:p>
          <a:p>
            <a:endParaRPr lang="ru-RU" dirty="0" smtClean="0"/>
          </a:p>
          <a:p>
            <a:r>
              <a:rPr lang="ru-RU" dirty="0" smtClean="0"/>
              <a:t>Теперь и в нашем городе появилась возможность получить высшее IT образование на самом современном уровне по специальности Компьютерные науки. 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84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Практическая направленность является основой наших программ обучения, наша цель обучить так, чтоб выпускник успешно трудоустроился, имел высокий уровень квалификации, навыков, знаний и высокий доход. </a:t>
            </a:r>
          </a:p>
          <a:p>
            <a:r>
              <a:rPr lang="ru-RU" dirty="0" smtClean="0"/>
              <a:t>Ведь, какие специалисты сейчас одни из самых высокооплачиваемых в Украине? Именно Специалисты IT индустрии. </a:t>
            </a:r>
          </a:p>
          <a:p>
            <a:r>
              <a:rPr lang="ru-RU" dirty="0" smtClean="0"/>
              <a:t>Кроме того, они работают в самых современных офисах, имеют сплоченные команды, прекрасные, комфортные условия труда и безграничные возможности для собственного развития. </a:t>
            </a:r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Полученные знания гарантируют трудоустройство наших выпускников.</a:t>
            </a:r>
          </a:p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4511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Наш университет дает возможность получить самые нужные и ценные знания, а не просто диплом как корочку.</a:t>
            </a:r>
          </a:p>
          <a:p>
            <a:r>
              <a:rPr lang="ru-RU" dirty="0" smtClean="0"/>
              <a:t>Поэтому, обучение построено на самых современных и актуальных программах, согласованных с IT сообществом Днепра, соответствует мировым трендам развития IT рынка. </a:t>
            </a:r>
          </a:p>
          <a:p>
            <a:endParaRPr lang="ru-RU" dirty="0" smtClean="0"/>
          </a:p>
          <a:p>
            <a:r>
              <a:rPr lang="ru-RU" dirty="0" smtClean="0"/>
              <a:t>Программа обучения включает три специализации: Разработка программного обеспечения, Сети и </a:t>
            </a:r>
            <a:r>
              <a:rPr lang="ru-RU" dirty="0" err="1" smtClean="0"/>
              <a:t>кибербезопасность</a:t>
            </a:r>
            <a:r>
              <a:rPr lang="ru-RU" dirty="0" smtClean="0"/>
              <a:t>, Компьютерная графика и дизайн. В программу обучения входят только те дисциплины, которые действительно будут востребованы в будущем IT специалистом. Большое внимание уделяется освоению английского языка, умению критически мыслить, способности к взаимодействию и коммуникации, навыкам командной работы, творческому подходу к делу, элементам менеджмента и умению публично представлять свой проект.</a:t>
            </a:r>
          </a:p>
          <a:p>
            <a:endParaRPr lang="ru-RU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6D09C-5E74-4935-9978-565C857204D1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1504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16387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r>
              <a:rPr lang="uk-UA" altLang="uk-UA" smtClean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rPr>
              <a:t>Авторські – експертиза в ІТ, співпраця з компанія </a:t>
            </a:r>
          </a:p>
        </p:txBody>
      </p:sp>
      <p:sp>
        <p:nvSpPr>
          <p:cNvPr id="1638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09EF63-0C80-4536-AAA1-3DC14EAAF854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11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5014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>
            <a:headEnd/>
            <a:tailEnd/>
          </a:ln>
        </p:spPr>
      </p:sp>
      <p:sp>
        <p:nvSpPr>
          <p:cNvPr id="24579" name="Notes Placeholder 2"/>
          <p:cNvSpPr txBox="1"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363"/>
              </a:spcBef>
              <a:spcAft>
                <a:spcPct val="0"/>
              </a:spcAft>
            </a:pPr>
            <a:endParaRPr lang="uk-UA" altLang="uk-UA" smtClean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  <a:sym typeface="Calibri" panose="020F0502020204030204" pitchFamily="34" charset="0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AC783-575D-498B-9F18-0EEF2B36B56F}" type="slidenum">
              <a:rPr lang="ru-RU" altLang="uk-UA" sz="120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18</a:t>
            </a:fld>
            <a:endParaRPr lang="ru-RU" altLang="uk-UA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0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1279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88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55569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062194" cy="6858000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4852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802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967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450416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419213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30">
            <a:extLst>
              <a:ext uri="{FF2B5EF4-FFF2-40B4-BE49-F238E27FC236}">
                <a16:creationId xmlns:a16="http://schemas.microsoft.com/office/drawing/2014/main" id="{DFA4EFEC-9E7D-44CD-BB85-59435FA16D0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9856" y="169749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3" name="Picture Placeholder 30">
            <a:extLst>
              <a:ext uri="{FF2B5EF4-FFF2-40B4-BE49-F238E27FC236}">
                <a16:creationId xmlns:a16="http://schemas.microsoft.com/office/drawing/2014/main" id="{2A15701E-606A-45A1-8DBE-41ECD929234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35161" y="168297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4" name="Picture Placeholder 30">
            <a:extLst>
              <a:ext uri="{FF2B5EF4-FFF2-40B4-BE49-F238E27FC236}">
                <a16:creationId xmlns:a16="http://schemas.microsoft.com/office/drawing/2014/main" id="{C860B3C4-E6A2-4309-A85E-28A89F2765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799856" y="4132404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5" name="Picture Placeholder 30">
            <a:extLst>
              <a:ext uri="{FF2B5EF4-FFF2-40B4-BE49-F238E27FC236}">
                <a16:creationId xmlns:a16="http://schemas.microsoft.com/office/drawing/2014/main" id="{8C5BFE75-7A00-43A1-BD04-F3BD8AD5517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235161" y="4117881"/>
            <a:ext cx="3189431" cy="2174440"/>
          </a:xfrm>
          <a:custGeom>
            <a:avLst/>
            <a:gdLst>
              <a:gd name="connsiteX0" fmla="*/ 0 w 3384376"/>
              <a:gd name="connsiteY0" fmla="*/ 0 h 2174440"/>
              <a:gd name="connsiteX1" fmla="*/ 3384376 w 3384376"/>
              <a:gd name="connsiteY1" fmla="*/ 0 h 2174440"/>
              <a:gd name="connsiteX2" fmla="*/ 3384376 w 3384376"/>
              <a:gd name="connsiteY2" fmla="*/ 2174440 h 2174440"/>
              <a:gd name="connsiteX3" fmla="*/ 0 w 3384376"/>
              <a:gd name="connsiteY3" fmla="*/ 2174440 h 217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4376" h="2174440">
                <a:moveTo>
                  <a:pt x="0" y="0"/>
                </a:moveTo>
                <a:lnTo>
                  <a:pt x="3384376" y="0"/>
                </a:lnTo>
                <a:lnTo>
                  <a:pt x="3384376" y="2174440"/>
                </a:lnTo>
                <a:lnTo>
                  <a:pt x="0" y="2174440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8314064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40207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699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62221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10725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68225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91651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486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44640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000330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31710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8393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15435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4595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208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05012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7777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519011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7182855" y="2117725"/>
            <a:ext cx="2490135" cy="24915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7980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68721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712750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450034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192846" y="1937787"/>
            <a:ext cx="2033203" cy="222366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37670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8159621" y="2164297"/>
            <a:ext cx="3255216" cy="32576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04048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60842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535584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152073"/>
            <a:ext cx="12192000" cy="4705927"/>
          </a:xfrm>
          <a:prstGeom prst="roundRect">
            <a:avLst>
              <a:gd name="adj" fmla="val 0"/>
            </a:avLst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83155862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3629891"/>
          </a:xfrm>
          <a:prstGeom prst="roundRect">
            <a:avLst>
              <a:gd name="adj" fmla="val 0"/>
            </a:avLst>
          </a:prstGeom>
          <a:noFill/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18487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859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83474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3759479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6791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6734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25056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291065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80977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5033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84560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22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97433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314392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19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938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238018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71622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53126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46906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09632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0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582623" y="1766573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55614" y="1793174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  <p:sp>
        <p:nvSpPr>
          <p:cNvPr id="13" name="Picture Placeholder 17">
            <a:extLst>
              <a:ext uri="{FF2B5EF4-FFF2-40B4-BE49-F238E27FC236}">
                <a16:creationId xmlns:a16="http://schemas.microsoft.com/office/drawing/2014/main" id="{F3CC1C42-AF65-4543-8F26-DE556C4F5CA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09632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4" name="Picture Placeholder 18">
            <a:extLst>
              <a:ext uri="{FF2B5EF4-FFF2-40B4-BE49-F238E27FC236}">
                <a16:creationId xmlns:a16="http://schemas.microsoft.com/office/drawing/2014/main" id="{5B7F0B58-FA74-43A9-8492-670BEBC92F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82623" y="4070386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 dirty="0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167114F0-920A-456F-87BE-2CFCC9A86C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55614" y="4096987"/>
            <a:ext cx="1039076" cy="1039076"/>
          </a:xfrm>
          <a:custGeom>
            <a:avLst/>
            <a:gdLst>
              <a:gd name="connsiteX0" fmla="*/ 0 w 1152128"/>
              <a:gd name="connsiteY0" fmla="*/ 0 h 1152128"/>
              <a:gd name="connsiteX1" fmla="*/ 1152128 w 1152128"/>
              <a:gd name="connsiteY1" fmla="*/ 0 h 1152128"/>
              <a:gd name="connsiteX2" fmla="*/ 1152128 w 1152128"/>
              <a:gd name="connsiteY2" fmla="*/ 1152128 h 1152128"/>
              <a:gd name="connsiteX3" fmla="*/ 0 w 1152128"/>
              <a:gd name="connsiteY3" fmla="*/ 1152128 h 1152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52128" h="1152128">
                <a:moveTo>
                  <a:pt x="0" y="0"/>
                </a:moveTo>
                <a:lnTo>
                  <a:pt x="1152128" y="0"/>
                </a:lnTo>
                <a:lnTo>
                  <a:pt x="1152128" y="1152128"/>
                </a:lnTo>
                <a:lnTo>
                  <a:pt x="0" y="1152128"/>
                </a:lnTo>
                <a:close/>
              </a:path>
            </a:pathLst>
          </a:custGeom>
        </p:spPr>
        <p:txBody>
          <a:bodyPr rtlCol="0">
            <a:noAutofit/>
          </a:bodyPr>
          <a:lstStyle/>
          <a:p>
            <a:pPr lvl="0"/>
            <a:endParaRPr lang="id-ID" noProof="0"/>
          </a:p>
        </p:txBody>
      </p:sp>
    </p:spTree>
    <p:extLst>
      <p:ext uri="{BB962C8B-B14F-4D97-AF65-F5344CB8AC3E}">
        <p14:creationId xmlns:p14="http://schemas.microsoft.com/office/powerpoint/2010/main" val="2265444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2899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623777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154656" y="1757164"/>
            <a:ext cx="2852010" cy="3119176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73301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4480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099350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4736593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8373837" y="2161309"/>
            <a:ext cx="2595619" cy="255870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49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0358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4"/>
          <p:cNvSpPr>
            <a:spLocks noGrp="1"/>
          </p:cNvSpPr>
          <p:nvPr>
            <p:ph type="pic" sz="quarter" idx="10"/>
          </p:nvPr>
        </p:nvSpPr>
        <p:spPr>
          <a:xfrm>
            <a:off x="0" y="2356701"/>
            <a:ext cx="12192000" cy="2206444"/>
          </a:xfrm>
          <a:prstGeom prst="roundRect">
            <a:avLst>
              <a:gd name="adj" fmla="val 0"/>
            </a:avLst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1600">
                <a:solidFill>
                  <a:schemeClr val="bg1"/>
                </a:solidFill>
              </a:defRPr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29358852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147465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74139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2748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34372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040692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394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47717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88497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CC2B40-528C-4BCF-B940-F9B34FD52C88}" type="datetimeFigureOut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03.05.2019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E6B76B-A596-40E9-9E01-CCE930FE8781}" type="slidenum">
              <a:rPr kumimoji="0" lang="ru-RU" sz="1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6256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3530926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980941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95589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3630928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6566267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9501605" y="2529444"/>
            <a:ext cx="2033203" cy="2071396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43638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1" y="1122364"/>
            <a:ext cx="9144000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63" indent="0" algn="ctr">
              <a:buNone/>
              <a:defRPr sz="2000"/>
            </a:lvl2pPr>
            <a:lvl3pPr marL="914126" indent="0" algn="ctr">
              <a:buNone/>
              <a:defRPr sz="1800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10C19D9-C42E-4861-AFCA-D007DA875B6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048370730"/>
      </p:ext>
    </p:extLst>
  </p:cSld>
  <p:clrMapOvr>
    <a:masterClrMapping/>
  </p:clrMapOvr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A9C50CD9-7C24-40DE-8BA7-B04E318E79A4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25539317"/>
      </p:ext>
    </p:extLst>
  </p:cSld>
  <p:clrMapOvr>
    <a:masterClrMapping/>
  </p:clrMapOvr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FB011439-116F-40D3-A76C-EEF2344819E7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379030339"/>
      </p:ext>
    </p:extLst>
  </p:cSld>
  <p:clrMapOvr>
    <a:masterClrMapping/>
  </p:clrMapOvr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111A28AB-AA1C-4FAB-A69D-023649B976D0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06296586"/>
      </p:ext>
    </p:extLst>
  </p:cSld>
  <p:clrMapOvr>
    <a:masterClrMapping/>
  </p:clrMapOvr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63" indent="0">
              <a:buNone/>
              <a:defRPr sz="2000" b="1"/>
            </a:lvl2pPr>
            <a:lvl3pPr marL="914126" indent="0">
              <a:buNone/>
              <a:defRPr sz="1800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9FD7C7-A97E-4A2A-89EB-504E74BCEEF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510928092"/>
      </p:ext>
    </p:extLst>
  </p:cSld>
  <p:clrMapOvr>
    <a:masterClrMapping/>
  </p:clrMapOvr>
  <p:hf sldNum="0"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BB5508CE-DFAE-4BE2-9B23-6AF5FFB46BB3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443942033"/>
      </p:ext>
    </p:extLst>
  </p:cSld>
  <p:clrMapOvr>
    <a:masterClrMapping/>
  </p:clrMapOvr>
  <p:hf sldNum="0"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CA855609-3C1A-4693-8858-48B4E76750FB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1647462129"/>
      </p:ext>
    </p:extLst>
  </p:cSld>
  <p:clrMapOvr>
    <a:masterClrMapping/>
  </p:clrMapOvr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DC84B266-81A3-48D6-8F10-CD90FBF7C119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292591311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368066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9" y="457201"/>
            <a:ext cx="3932237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400"/>
            </a:lvl3pPr>
            <a:lvl4pPr marL="1371189" indent="0">
              <a:buNone/>
              <a:defRPr sz="2000"/>
            </a:lvl4pPr>
            <a:lvl5pPr marL="1828251" indent="0">
              <a:buNone/>
              <a:defRPr sz="2000"/>
            </a:lvl5pPr>
            <a:lvl6pPr marL="2285314" indent="0">
              <a:buNone/>
              <a:defRPr sz="2000"/>
            </a:lvl6pPr>
            <a:lvl7pPr marL="2742377" indent="0">
              <a:buNone/>
              <a:defRPr sz="2000"/>
            </a:lvl7pPr>
            <a:lvl8pPr marL="3199440" indent="0">
              <a:buNone/>
              <a:defRPr sz="2000"/>
            </a:lvl8pPr>
            <a:lvl9pPr marL="3656503" indent="0">
              <a:buNone/>
              <a:defRPr sz="2000"/>
            </a:lvl9pPr>
          </a:lstStyle>
          <a:p>
            <a:pPr lvl="0"/>
            <a:endParaRPr lang="ru-RU" noProof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2435D2E3-E832-4F5D-A896-445074573EA5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935601044"/>
      </p:ext>
    </p:extLst>
  </p:cSld>
  <p:clrMapOvr>
    <a:masterClrMapping/>
  </p:clrMapOvr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762D58DF-8AB7-4E63-BC3F-5C2A6E92E4DD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203355949"/>
      </p:ext>
    </p:extLst>
  </p:cSld>
  <p:clrMapOvr>
    <a:masterClrMapping/>
  </p:clrMapOvr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" name="Нижний колонтитул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22AF671-4275-4A13-876F-2724C26FB9A1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80941970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190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8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7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7.xml"/><Relationship Id="rId16" Type="http://schemas.openxmlformats.org/officeDocument/2006/relationships/slideLayout" Target="../slideLayouts/slideLayout71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5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9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ru-R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203ED-D9B8-4911-9A39-9F0B2FF1ACB6}" type="datetimeFigureOut">
              <a:rPr lang="ru-RU" smtClean="0"/>
              <a:t>03.05.2019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5FDCC-42D3-4B4D-9B87-B8D4D14C5413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8657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3" r:id="rId12"/>
    <p:sldLayoutId id="2147483684" r:id="rId13"/>
    <p:sldLayoutId id="2147483685" r:id="rId14"/>
    <p:sldLayoutId id="2147483687" r:id="rId15"/>
    <p:sldLayoutId id="2147483734" r:id="rId16"/>
    <p:sldLayoutId id="2147483735" r:id="rId17"/>
    <p:sldLayoutId id="2147483736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44185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182623" y="6335489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8155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51949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  <p:sldLayoutId id="2147483702" r:id="rId14"/>
    <p:sldLayoutId id="2147483703" r:id="rId15"/>
    <p:sldLayoutId id="21474837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329184" y="6208776"/>
            <a:ext cx="1311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itstep.org</a:t>
            </a:r>
            <a:endParaRPr kumimoji="0" lang="ru-R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27221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Заголовок 1"/>
          <p:cNvSpPr>
            <a:spLocks noGrp="1"/>
          </p:cNvSpPr>
          <p:nvPr>
            <p:ph type="title"/>
          </p:nvPr>
        </p:nvSpPr>
        <p:spPr bwMode="auto">
          <a:xfrm>
            <a:off x="838310" y="365041"/>
            <a:ext cx="10515382" cy="1325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заголовка</a:t>
            </a:r>
          </a:p>
        </p:txBody>
      </p:sp>
      <p:sp>
        <p:nvSpPr>
          <p:cNvPr id="2051" name="Текст 2"/>
          <p:cNvSpPr>
            <a:spLocks noGrp="1"/>
          </p:cNvSpPr>
          <p:nvPr>
            <p:ph type="body" idx="1"/>
          </p:nvPr>
        </p:nvSpPr>
        <p:spPr bwMode="auto">
          <a:xfrm>
            <a:off x="838310" y="1825203"/>
            <a:ext cx="10515382" cy="43519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altLang="uk-UA" smtClean="0"/>
              <a:t>Образец текста</a:t>
            </a:r>
          </a:p>
          <a:p>
            <a:pPr lvl="1"/>
            <a:r>
              <a:rPr lang="ru-RU" altLang="uk-UA" smtClean="0"/>
              <a:t>Второй уровень</a:t>
            </a:r>
          </a:p>
          <a:p>
            <a:pPr lvl="2"/>
            <a:r>
              <a:rPr lang="ru-RU" altLang="uk-UA" smtClean="0"/>
              <a:t>Третий уровень</a:t>
            </a:r>
          </a:p>
          <a:p>
            <a:pPr lvl="3"/>
            <a:r>
              <a:rPr lang="ru-RU" altLang="uk-UA" smtClean="0"/>
              <a:t>Четвертый уровень</a:t>
            </a:r>
          </a:p>
          <a:p>
            <a:pPr lvl="4"/>
            <a:r>
              <a:rPr lang="ru-RU" altLang="uk-UA" smtClean="0"/>
              <a:t>Пятый уровень</a:t>
            </a:r>
          </a:p>
        </p:txBody>
      </p:sp>
      <p:sp>
        <p:nvSpPr>
          <p:cNvPr id="2052" name="Дата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309" y="6356467"/>
            <a:ext cx="2743557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3" name="Нижний колонтитул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9127" y="6356467"/>
            <a:ext cx="4113748" cy="36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</a:pPr>
            <a:endParaRPr lang="uk-UA" altLang="ru-RU" smtClean="0"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054" name="Номер слайда 5">
            <a:extLst>
              <a:ext uri="{FF2B5EF4-FFF2-40B4-BE49-F238E27FC236}">
                <a16:creationId xmlns:a16="http://schemas.microsoft.com/office/drawing/2014/main" id="{20C2A384-77DC-45F5-9EEB-FA1A575FC2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auto">
          <a:xfrm>
            <a:off x="8610134" y="6356467"/>
            <a:ext cx="2743557" cy="365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SzPct val="25000"/>
              <a:defRPr sz="1600" smtClean="0">
                <a:solidFill>
                  <a:srgbClr val="898989"/>
                </a:solidFill>
                <a:latin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</a:lstStyle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fld id="{3D4DE25A-625B-4826-8E01-ABDFF0D7A1CE}" type="slidenum">
              <a:rPr lang="ru-RU" altLang="uk-UA" smtClean="0"/>
              <a:pPr defTabSz="914217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ru-RU" altLang="uk-UA"/>
          </a:p>
        </p:txBody>
      </p:sp>
    </p:spTree>
    <p:extLst>
      <p:ext uri="{BB962C8B-B14F-4D97-AF65-F5344CB8AC3E}">
        <p14:creationId xmlns:p14="http://schemas.microsoft.com/office/powerpoint/2010/main" val="3421424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hf sldNum="0" hdr="0" ftr="0" dt="0"/>
  <p:txStyles>
    <p:titleStyle>
      <a:lvl1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2pPr>
      <a:lvl3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3pPr>
      <a:lvl4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4pPr>
      <a:lvl5pPr algn="l" defTabSz="91263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5pPr>
      <a:lvl6pPr marL="457109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6pPr>
      <a:lvl7pPr marL="914217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7pPr>
      <a:lvl8pPr marL="1371326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8pPr>
      <a:lvl9pPr marL="1828434" algn="l" defTabSz="912630" rtl="0" fontAlgn="base">
        <a:lnSpc>
          <a:spcPct val="90000"/>
        </a:lnSpc>
        <a:spcBef>
          <a:spcPct val="0"/>
        </a:spcBef>
        <a:spcAft>
          <a:spcPct val="0"/>
        </a:spcAft>
        <a:defRPr sz="4399">
          <a:solidFill>
            <a:schemeClr val="tx1"/>
          </a:solidFill>
          <a:latin typeface="Century Schoolbook" pitchFamily="18" charset="0"/>
        </a:defRPr>
      </a:lvl9pPr>
    </p:titleStyle>
    <p:bodyStyle>
      <a:lvl1pPr marL="226968" indent="-226968" algn="l" defTabSz="912630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4076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185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293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5402" indent="-226968" algn="l" defTabSz="912630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9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2.png"/><Relationship Id="rId3" Type="http://schemas.openxmlformats.org/officeDocument/2006/relationships/image" Target="../media/image58.png"/><Relationship Id="rId7" Type="http://schemas.microsoft.com/office/2007/relationships/hdphoto" Target="../media/hdphoto2.wdp"/><Relationship Id="rId12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60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62.png"/><Relationship Id="rId4" Type="http://schemas.openxmlformats.org/officeDocument/2006/relationships/image" Target="../media/image59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3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.png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image" Target="../media/image10.emf"/><Relationship Id="rId16" Type="http://schemas.openxmlformats.org/officeDocument/2006/relationships/image" Target="../media/image24.e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30.emf"/><Relationship Id="rId5" Type="http://schemas.openxmlformats.org/officeDocument/2006/relationships/image" Target="../media/image29.emf"/><Relationship Id="rId10" Type="http://schemas.openxmlformats.org/officeDocument/2006/relationships/image" Target="../media/image2.png"/><Relationship Id="rId4" Type="http://schemas.openxmlformats.org/officeDocument/2006/relationships/image" Target="../media/image28.emf"/><Relationship Id="rId9" Type="http://schemas.openxmlformats.org/officeDocument/2006/relationships/image" Target="../media/image3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emf"/><Relationship Id="rId7" Type="http://schemas.openxmlformats.org/officeDocument/2006/relationships/image" Target="../media/image4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1.emf"/><Relationship Id="rId11" Type="http://schemas.openxmlformats.org/officeDocument/2006/relationships/image" Target="../media/image2.png"/><Relationship Id="rId5" Type="http://schemas.openxmlformats.org/officeDocument/2006/relationships/image" Target="../media/image40.emf"/><Relationship Id="rId10" Type="http://schemas.openxmlformats.org/officeDocument/2006/relationships/image" Target="../media/image45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4" r="25374"/>
          <a:stretch>
            <a:fillRect/>
          </a:stretch>
        </p:blipFill>
        <p:spPr/>
      </p:pic>
      <p:sp>
        <p:nvSpPr>
          <p:cNvPr id="3" name="Freeform: Shape 10">
            <a:extLst>
              <a:ext uri="{FF2B5EF4-FFF2-40B4-BE49-F238E27FC236}">
                <a16:creationId xmlns:a16="http://schemas.microsoft.com/office/drawing/2014/main" id="{46479EB3-7387-472E-8CF7-9A727E75937E}"/>
              </a:ext>
            </a:extLst>
          </p:cNvPr>
          <p:cNvSpPr/>
          <p:nvPr/>
        </p:nvSpPr>
        <p:spPr>
          <a:xfrm>
            <a:off x="4043363" y="1673246"/>
            <a:ext cx="4105275" cy="4105275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6" name="Прямоугольник 5"/>
          <p:cNvSpPr/>
          <p:nvPr/>
        </p:nvSpPr>
        <p:spPr>
          <a:xfrm>
            <a:off x="5207968" y="3106280"/>
            <a:ext cx="86370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Высшее </a:t>
            </a:r>
            <a:r>
              <a:rPr lang="en-US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4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- образование</a:t>
            </a:r>
            <a:endParaRPr lang="ru-RU" sz="4400" b="1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r>
              <a:rPr lang="ru-RU" sz="4400" b="1" dirty="0">
                <a:solidFill>
                  <a:srgbClr val="0070C0"/>
                </a:solidFill>
                <a:latin typeface="Ubuntu" panose="020B0504030602030204" pitchFamily="34" charset="0"/>
              </a:rPr>
              <a:t>будущего!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0290245" y="0"/>
            <a:ext cx="1432560" cy="21793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8540" y="447960"/>
            <a:ext cx="1415970" cy="143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65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802415" y="2982627"/>
            <a:ext cx="1995567" cy="1967495"/>
          </a:xfrm>
        </p:spPr>
      </p:pic>
      <p:pic>
        <p:nvPicPr>
          <p:cNvPr id="15" name="Рисунок 14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86" r="16186"/>
          <a:stretch>
            <a:fillRect/>
          </a:stretch>
        </p:blipFill>
        <p:spPr>
          <a:xfrm>
            <a:off x="3652565" y="2971994"/>
            <a:ext cx="1995568" cy="1967495"/>
          </a:xfrm>
        </p:spPr>
      </p:pic>
      <p:pic>
        <p:nvPicPr>
          <p:cNvPr id="17" name="Рисунок 16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74" r="21474"/>
          <a:stretch>
            <a:fillRect/>
          </a:stretch>
        </p:blipFill>
        <p:spPr>
          <a:xfrm>
            <a:off x="6504278" y="2950728"/>
            <a:ext cx="2033659" cy="2005051"/>
          </a:xfrm>
        </p:spPr>
      </p:pic>
      <p:sp>
        <p:nvSpPr>
          <p:cNvPr id="5" name="TextBox 4"/>
          <p:cNvSpPr txBox="1"/>
          <p:nvPr/>
        </p:nvSpPr>
        <p:spPr>
          <a:xfrm>
            <a:off x="249534" y="5459772"/>
            <a:ext cx="3169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Разработка 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программного</a:t>
            </a:r>
          </a:p>
          <a:p>
            <a:pPr algn="ctr"/>
            <a:r>
              <a:rPr lang="ru-RU" b="1" dirty="0">
                <a:latin typeface="Ubuntu" panose="020B0504030602030204" pitchFamily="34" charset="0"/>
              </a:rPr>
              <a:t>обеспечения 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89726" y="5598271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Компьютерная 2D/3D графика и </a:t>
            </a:r>
            <a:r>
              <a:rPr lang="ru-RU" b="1" dirty="0" err="1">
                <a:latin typeface="Ubuntu" panose="020B0504030602030204" pitchFamily="34" charset="0"/>
              </a:rPr>
              <a:t>web</a:t>
            </a:r>
            <a:r>
              <a:rPr lang="ru-RU" b="1" dirty="0">
                <a:latin typeface="Ubuntu" panose="020B0504030602030204" pitchFamily="34" charset="0"/>
              </a:rPr>
              <a:t> -дизайн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60391" y="5598270"/>
            <a:ext cx="3169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Ubuntu" panose="020B0504030602030204" pitchFamily="34" charset="0"/>
              </a:rPr>
              <a:t>Сети и</a:t>
            </a:r>
          </a:p>
          <a:p>
            <a:pPr algn="ctr"/>
            <a:r>
              <a:rPr lang="ru-RU" b="1" dirty="0" err="1">
                <a:latin typeface="Ubuntu" panose="020B0504030602030204" pitchFamily="34" charset="0"/>
              </a:rPr>
              <a:t>кибербезопасность</a:t>
            </a:r>
            <a:endParaRPr lang="en-US" b="1" dirty="0"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92473" y="466109"/>
            <a:ext cx="10205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600" b="1" dirty="0" smtClean="0">
                <a:latin typeface="Ubuntu" panose="020B0504030602030204" pitchFamily="34" charset="0"/>
              </a:rPr>
              <a:t>Специальность «Компьютерные науки»</a:t>
            </a:r>
            <a:endParaRPr lang="ru-RU" sz="3600" b="1" dirty="0">
              <a:latin typeface="Ubuntu" panose="020B0504030602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498651" y="1279708"/>
            <a:ext cx="7335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>
                <a:latin typeface="Ubuntu" panose="020B0504030602030204" pitchFamily="34" charset="0"/>
              </a:rPr>
              <a:t>Бакалаврские программы</a:t>
            </a:r>
            <a:endParaRPr lang="ru-RU" sz="2800" b="1" dirty="0">
              <a:latin typeface="Ubuntu" panose="020B0504030602030204" pitchFamily="34" charset="0"/>
            </a:endParaRPr>
          </a:p>
        </p:txBody>
      </p:sp>
      <p:sp>
        <p:nvSpPr>
          <p:cNvPr id="11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63233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2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522144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85170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0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312667" y="2775097"/>
            <a:ext cx="2276318" cy="237058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21" name="TextBox 20"/>
          <p:cNvSpPr txBox="1"/>
          <p:nvPr/>
        </p:nvSpPr>
        <p:spPr>
          <a:xfrm>
            <a:off x="8882286" y="5736769"/>
            <a:ext cx="3169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Ubuntu" panose="020B0504030602030204" pitchFamily="34" charset="0"/>
              </a:rPr>
              <a:t>Web-</a:t>
            </a:r>
            <a:r>
              <a:rPr lang="ru-RU" b="1" dirty="0" smtClean="0">
                <a:latin typeface="Ubuntu" panose="020B0504030602030204" pitchFamily="34" charset="0"/>
              </a:rPr>
              <a:t>программирование</a:t>
            </a:r>
            <a:endParaRPr lang="en-US" b="1" dirty="0">
              <a:latin typeface="Ubuntu" panose="020B0504030602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l="10119" t="-886" r="11922"/>
          <a:stretch/>
        </p:blipFill>
        <p:spPr>
          <a:xfrm>
            <a:off x="9431073" y="2890759"/>
            <a:ext cx="2020185" cy="212498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18371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61" y="23768"/>
            <a:ext cx="12141939" cy="6834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38304AE-9AC5-4193-A2E2-D58B7DE0C7BA}"/>
              </a:ext>
            </a:extLst>
          </p:cNvPr>
          <p:cNvSpPr/>
          <p:nvPr/>
        </p:nvSpPr>
        <p:spPr>
          <a:xfrm>
            <a:off x="243878" y="127014"/>
            <a:ext cx="5588044" cy="6627739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9220" name="TextBox 7">
            <a:extLst>
              <a:ext uri="{FF2B5EF4-FFF2-40B4-BE49-F238E27FC236}">
                <a16:creationId xmlns:a16="http://schemas.microsoft.com/office/drawing/2014/main" id="{53ECFA42-E787-4C3F-90FE-0880C5FF77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30" y="476008"/>
            <a:ext cx="5298937" cy="5693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Font typeface="Arial" charset="0"/>
              <a:buChar char="•"/>
              <a:defRPr/>
            </a:pPr>
            <a:endParaRPr lang="uk-UA" sz="2800" b="1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Преподаватели-практики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Учебные программы соответствуют потребностям ІТ-рынка 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endParaRPr lang="en-US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Максимум практики </a:t>
            </a:r>
          </a:p>
          <a:p>
            <a:pPr eaLnBrk="1" hangingPunct="1">
              <a:buFont typeface="Arial" charset="0"/>
              <a:buChar char="•"/>
              <a:defRPr/>
            </a:pPr>
            <a:endParaRPr lang="ru-RU" sz="2800" dirty="0" smtClean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Программы сформированы на основе опыта ведущих университетов мира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723" y="880810"/>
            <a:ext cx="4102324" cy="836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85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0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745785" y="2025014"/>
            <a:ext cx="34200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Разработка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программного </a:t>
            </a:r>
            <a:endParaRPr lang="en-US" sz="3200" dirty="0">
              <a:solidFill>
                <a:schemeClr val="bg1"/>
              </a:solidFill>
              <a:latin typeface="Ubuntu" panose="020B0504030602030204" pitchFamily="34" charset="0"/>
            </a:endParaRPr>
          </a:p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обеспечения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113722" y="1004288"/>
            <a:ext cx="5429095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программирования.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Языки программирования (C, C++, C#,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ПО под мобильные платформы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Android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iOS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WEB-приложений.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en-US" sz="1600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203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46624" y="614048"/>
            <a:ext cx="5741804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Языки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программирования (C, C++,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JavaScript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PHP и др.)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Методы командной разработки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JSON, XML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Web-с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ервисы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SOAP (Simple Object Access Protocol), REST (Representational State Transfer)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программирования и администрирования баз данных.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Паттерны проектирования ПО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Реляционные и не реляционные базы данных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Разработка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WEB-приложений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Node.js, </a:t>
            </a:r>
            <a:r>
              <a:rPr lang="ru-RU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фреймворк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Express</a:t>
            </a:r>
            <a:endParaRPr lang="ru-RU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Angular, React.js, Vue.js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CMS: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Wordpress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Joomla, Drupal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Yii2, </a:t>
            </a:r>
            <a:r>
              <a:rPr lang="en-US" dirty="0" err="1" smtClean="0">
                <a:solidFill>
                  <a:srgbClr val="0070C0"/>
                </a:solidFill>
                <a:latin typeface="Ubuntu" panose="020B0504030602030204" pitchFamily="34" charset="0"/>
              </a:rPr>
              <a:t>Laravel</a:t>
            </a:r>
            <a:r>
              <a:rPr lang="en-US" dirty="0" smtClean="0">
                <a:solidFill>
                  <a:srgbClr val="0070C0"/>
                </a:solidFill>
                <a:latin typeface="Ubuntu" panose="020B0504030602030204" pitchFamily="34" charset="0"/>
              </a:rPr>
              <a:t>, Symphony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Разработка игр.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Сетевые приложения.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Современные технологии безопасности ПО.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Проектный менеджмент</a:t>
            </a: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en-US" dirty="0" smtClean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rgbClr val="0070C0"/>
                </a:solidFill>
                <a:latin typeface="Ubuntu" panose="020B0504030602030204" pitchFamily="34" charset="0"/>
              </a:rPr>
              <a:t>Машинное обучение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endParaRPr lang="en-US" sz="1600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228600" indent="-228600" fontAlgn="base"/>
            <a:r>
              <a:rPr lang="en-US" sz="1600" dirty="0">
                <a:solidFill>
                  <a:srgbClr val="0070C0"/>
                </a:solidFill>
                <a:latin typeface="Ubuntu" panose="020B0504030602030204" pitchFamily="34" charset="0"/>
              </a:rPr>
              <a:t>	</a:t>
            </a:r>
            <a:endParaRPr lang="uk-UA" sz="1600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Прямоугольник 5"/>
          <p:cNvSpPr/>
          <p:nvPr/>
        </p:nvSpPr>
        <p:spPr>
          <a:xfrm flipV="1">
            <a:off x="6384966" y="0"/>
            <a:ext cx="580703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7054360" y="2620269"/>
            <a:ext cx="53679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программирование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831313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sp>
        <p:nvSpPr>
          <p:cNvPr id="1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960572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3250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 flipV="1">
            <a:off x="-1" y="0"/>
            <a:ext cx="5783386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7AC2F4-52E7-42D9-8C53-60942FBF1132}"/>
              </a:ext>
            </a:extLst>
          </p:cNvPr>
          <p:cNvSpPr txBox="1"/>
          <p:nvPr/>
        </p:nvSpPr>
        <p:spPr>
          <a:xfrm>
            <a:off x="849948" y="2297677"/>
            <a:ext cx="43062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Сети и</a:t>
            </a:r>
          </a:p>
          <a:p>
            <a:r>
              <a:rPr lang="ru-RU" sz="3200" dirty="0" err="1">
                <a:solidFill>
                  <a:schemeClr val="bg1"/>
                </a:solidFill>
                <a:latin typeface="Ubuntu" panose="020B0504030602030204" pitchFamily="34" charset="0"/>
              </a:rPr>
              <a:t>кибербезопасность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57D4F25-853E-4299-BAAF-FC65315859A8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0D37243-A5CE-43A9-A048-7889371BE54B}"/>
              </a:ext>
            </a:extLst>
          </p:cNvPr>
          <p:cNvSpPr txBox="1"/>
          <p:nvPr/>
        </p:nvSpPr>
        <p:spPr>
          <a:xfrm>
            <a:off x="6113722" y="743168"/>
            <a:ext cx="593170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Построение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IPv4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IPv6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сетей: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LAN: Ethernet, L2/L3 Switching, VLAN, STP (RSTP, MSTP)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Протоколы маршрутизации: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EIGRP, OSPF, BGP</a:t>
            </a:r>
          </a:p>
          <a:p>
            <a:pPr marL="800100" lvl="1" indent="-342900" fontAlgn="base">
              <a:buFont typeface="Courier New" panose="02070309020205020404" pitchFamily="49" charset="0"/>
              <a:buChar char="o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обработки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multicast: IGMP, CGMP, PIM.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ключевых сетевых сервисов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Технологии обеспечения безопасности сетей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Операционные системы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Развертывание и поддержка рабочих станций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10.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Управление инфраструктурой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Active Directory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Реализация сервисов на базе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Windows Server 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и 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GNU/Linux.</a:t>
            </a: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Резервное копирования и восстановление данных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  <a:endParaRPr lang="ru-RU" dirty="0">
              <a:solidFill>
                <a:srgbClr val="0070C0"/>
              </a:solidFill>
              <a:latin typeface="Ubuntu" panose="020B0504030602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Кибербезопасность</a:t>
            </a:r>
            <a:r>
              <a:rPr lang="en-US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</p:txBody>
      </p:sp>
      <p:sp>
        <p:nvSpPr>
          <p:cNvPr id="36" name="Freeform: Shape 29">
            <a:extLst>
              <a:ext uri="{FF2B5EF4-FFF2-40B4-BE49-F238E27FC236}">
                <a16:creationId xmlns:a16="http://schemas.microsoft.com/office/drawing/2014/main" id="{015B075F-261B-4CF5-BD60-8E26E925ED8F}"/>
              </a:ext>
            </a:extLst>
          </p:cNvPr>
          <p:cNvSpPr/>
          <p:nvPr/>
        </p:nvSpPr>
        <p:spPr>
          <a:xfrm>
            <a:off x="575606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6033AB8-1293-454E-83C0-AAC2698E7A49}"/>
              </a:ext>
            </a:extLst>
          </p:cNvPr>
          <p:cNvSpPr txBox="1"/>
          <p:nvPr/>
        </p:nvSpPr>
        <p:spPr>
          <a:xfrm>
            <a:off x="446347" y="5485048"/>
            <a:ext cx="52456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FFFF00"/>
                </a:solidFill>
              </a:rPr>
              <a:t>В программу обучения входят авторизованные курсы</a:t>
            </a:r>
            <a:r>
              <a:rPr lang="ru-RU" sz="1400" cap="small" dirty="0">
                <a:solidFill>
                  <a:srgbClr val="FFFF00"/>
                </a:solidFill>
              </a:rPr>
              <a:t> </a:t>
            </a:r>
          </a:p>
          <a:p>
            <a:r>
              <a:rPr lang="en-US" sz="1400" cap="small" dirty="0">
                <a:solidFill>
                  <a:srgbClr val="FFFF00"/>
                </a:solidFill>
              </a:rPr>
              <a:t>CISCO NETWORKING ACADEMY </a:t>
            </a:r>
            <a:endParaRPr lang="ru-RU" sz="1400" cap="small" dirty="0">
              <a:solidFill>
                <a:srgbClr val="FFFF00"/>
              </a:solidFill>
            </a:endParaRPr>
          </a:p>
          <a:p>
            <a:r>
              <a:rPr lang="ru-RU" sz="1400" cap="small" dirty="0">
                <a:solidFill>
                  <a:srgbClr val="FFFF00"/>
                </a:solidFill>
              </a:rPr>
              <a:t>и </a:t>
            </a:r>
            <a:r>
              <a:rPr lang="en-US" sz="1400" cap="small" dirty="0">
                <a:solidFill>
                  <a:srgbClr val="FFFF00"/>
                </a:solidFill>
              </a:rPr>
              <a:t>MICROSOFT IMAGINE ACADEMY</a:t>
            </a:r>
            <a:endParaRPr lang="ru-RU" sz="1400" dirty="0">
              <a:solidFill>
                <a:srgbClr val="FFFF00"/>
              </a:solidFill>
            </a:endParaRPr>
          </a:p>
          <a:p>
            <a:endParaRPr lang="ru-RU" sz="1400" cap="small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461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33">
            <a:extLst>
              <a:ext uri="{FF2B5EF4-FFF2-40B4-BE49-F238E27FC236}">
                <a16:creationId xmlns:a16="http://schemas.microsoft.com/office/drawing/2014/main" id="{04B9FC19-0E52-4471-9015-ECB54E4917D9}"/>
              </a:ext>
            </a:extLst>
          </p:cNvPr>
          <p:cNvSpPr txBox="1"/>
          <p:nvPr/>
        </p:nvSpPr>
        <p:spPr>
          <a:xfrm>
            <a:off x="446347" y="614048"/>
            <a:ext cx="56673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 smtClean="0">
                <a:solidFill>
                  <a:schemeClr val="bg1"/>
                </a:solidFill>
                <a:latin typeface="Ubuntu" panose="020B0504030602030204" pitchFamily="34" charset="0"/>
              </a:rPr>
              <a:t>ПРОГРАММА</a:t>
            </a:r>
            <a:endParaRPr lang="ru-RU" sz="2800" b="1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5121CD5-0D16-4E99-A0D4-E72164B32205}"/>
              </a:ext>
            </a:extLst>
          </p:cNvPr>
          <p:cNvSpPr txBox="1"/>
          <p:nvPr/>
        </p:nvSpPr>
        <p:spPr>
          <a:xfrm>
            <a:off x="684627" y="1053111"/>
            <a:ext cx="542909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Графические редакторы компании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: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Photoshop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Illustrator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InDesign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Навыки рисунка, создания эскизов.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Теория дизайна, брэндинг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айдентика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работа с фирменными стилями.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Вёрстка и макетирование.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Допечатная подготовка.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-дизайн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web-кодинг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, дизайн и создание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web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-страниц.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Создание анимации в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Adobe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Animate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Юзабилити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поисковая оптимизация веб-сайтов.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3ds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Max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и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Autodesk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dirty="0" err="1">
                <a:solidFill>
                  <a:srgbClr val="0070C0"/>
                </a:solidFill>
                <a:latin typeface="Ubuntu" panose="020B0504030602030204" pitchFamily="34" charset="0"/>
              </a:rPr>
              <a:t>Maya</a:t>
            </a: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 3d, прохождение сертификации.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3D-моделирование и визуализация.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3D-анимация, создание компьютерных мультфильмов.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0070C0"/>
                </a:solidFill>
                <a:latin typeface="Ubuntu" panose="020B0504030602030204" pitchFamily="34" charset="0"/>
              </a:rPr>
              <a:t>Работа с видео и звуком.</a:t>
            </a:r>
          </a:p>
        </p:txBody>
      </p:sp>
      <p:sp>
        <p:nvSpPr>
          <p:cNvPr id="11" name="Прямоугольник 5"/>
          <p:cNvSpPr/>
          <p:nvPr/>
        </p:nvSpPr>
        <p:spPr>
          <a:xfrm flipV="1">
            <a:off x="6471136" y="0"/>
            <a:ext cx="5720864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4E614E2-299E-46D5-9161-7039752BA081}"/>
              </a:ext>
            </a:extLst>
          </p:cNvPr>
          <p:cNvSpPr txBox="1"/>
          <p:nvPr/>
        </p:nvSpPr>
        <p:spPr>
          <a:xfrm>
            <a:off x="7321087" y="2127827"/>
            <a:ext cx="3802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Компьютерная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 2D/3D 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графика </a:t>
            </a:r>
            <a:r>
              <a:rPr lang="ru-RU" sz="3200" dirty="0">
                <a:solidFill>
                  <a:schemeClr val="bg1"/>
                </a:solidFill>
                <a:latin typeface="Ubuntu" panose="020B0504030602030204" pitchFamily="34" charset="0"/>
              </a:rPr>
              <a:t>и </a:t>
            </a:r>
            <a:r>
              <a:rPr lang="en-US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web -</a:t>
            </a:r>
            <a:r>
              <a:rPr lang="ru-RU" sz="3200" dirty="0" smtClean="0">
                <a:solidFill>
                  <a:schemeClr val="bg1"/>
                </a:solidFill>
                <a:latin typeface="Ubuntu" panose="020B0504030602030204" pitchFamily="34" charset="0"/>
              </a:rPr>
              <a:t>дизайн</a:t>
            </a:r>
            <a:endParaRPr lang="ru-RU" sz="32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13" name="Freeform: Shape 29">
            <a:extLst>
              <a:ext uri="{FF2B5EF4-FFF2-40B4-BE49-F238E27FC236}">
                <a16:creationId xmlns:a16="http://schemas.microsoft.com/office/drawing/2014/main" id="{7FDEAC5B-DD4F-47D8-89AD-26CC3D767444}"/>
              </a:ext>
            </a:extLst>
          </p:cNvPr>
          <p:cNvSpPr/>
          <p:nvPr/>
        </p:nvSpPr>
        <p:spPr>
          <a:xfrm>
            <a:off x="7046744" y="1453175"/>
            <a:ext cx="2922185" cy="2918964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949546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21507" name="Content Placeholder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344"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CF5958A-3992-4968-BA0C-BD5575C7E152}"/>
              </a:ext>
            </a:extLst>
          </p:cNvPr>
          <p:cNvSpPr/>
          <p:nvPr/>
        </p:nvSpPr>
        <p:spPr>
          <a:xfrm>
            <a:off x="768790" y="5516873"/>
            <a:ext cx="1845835" cy="645963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1286D7-80F6-42C4-B0F4-CDCCF9ECB3C1}"/>
              </a:ext>
            </a:extLst>
          </p:cNvPr>
          <p:cNvSpPr txBox="1"/>
          <p:nvPr/>
        </p:nvSpPr>
        <p:spPr>
          <a:xfrm>
            <a:off x="552941" y="5516873"/>
            <a:ext cx="2401331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uk-UA" sz="3199" dirty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  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Лекции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77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Content Placeholder 16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5"/>
          <a:stretch/>
        </p:blipFill>
        <p:spPr>
          <a:xfrm>
            <a:off x="0" y="12700"/>
            <a:ext cx="12306300" cy="6857500"/>
          </a:xfr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193C92B-4663-40FD-BD95-3789452C2C5D}"/>
              </a:ext>
            </a:extLst>
          </p:cNvPr>
          <p:cNvSpPr/>
          <p:nvPr/>
        </p:nvSpPr>
        <p:spPr>
          <a:xfrm>
            <a:off x="7128835" y="5159329"/>
            <a:ext cx="4752425" cy="647550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DB82C6-7C4C-426F-9757-60A5F76288C3}"/>
              </a:ext>
            </a:extLst>
          </p:cNvPr>
          <p:cNvSpPr txBox="1"/>
          <p:nvPr/>
        </p:nvSpPr>
        <p:spPr>
          <a:xfrm>
            <a:off x="6746325" y="5190781"/>
            <a:ext cx="5009617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</a:t>
            </a:r>
            <a:endParaRPr lang="uk-UA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76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07" b="6160"/>
          <a:stretch/>
        </p:blipFill>
        <p:spPr bwMode="auto">
          <a:xfrm>
            <a:off x="4408" y="-12700"/>
            <a:ext cx="12187592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95215F7-E10E-4E58-8B97-521437E379DB}"/>
              </a:ext>
            </a:extLst>
          </p:cNvPr>
          <p:cNvSpPr/>
          <p:nvPr/>
        </p:nvSpPr>
        <p:spPr>
          <a:xfrm>
            <a:off x="264082" y="404720"/>
            <a:ext cx="6239018" cy="555496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sz="3199" kern="0" dirty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FCC7A8-48B5-4474-AD73-82F0F71238D1}"/>
              </a:ext>
            </a:extLst>
          </p:cNvPr>
          <p:cNvSpPr txBox="1"/>
          <p:nvPr/>
        </p:nvSpPr>
        <p:spPr>
          <a:xfrm>
            <a:off x="408511" y="404720"/>
            <a:ext cx="5904133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Calibri" pitchFamily="34" charset="0"/>
                <a:cs typeface="Calibri" pitchFamily="34" charset="0"/>
                <a:sym typeface="Arial" charset="0"/>
              </a:rPr>
              <a:t>Мастер-классы от экспертов</a:t>
            </a:r>
            <a:endParaRPr lang="ru-RU" sz="3199" dirty="0">
              <a:solidFill>
                <a:schemeClr val="bg1"/>
              </a:solidFill>
              <a:latin typeface="Calibri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435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0" b="7474"/>
          <a:stretch/>
        </p:blipFill>
        <p:spPr bwMode="auto">
          <a:xfrm>
            <a:off x="-970" y="-38101"/>
            <a:ext cx="12190766" cy="6908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32AE482-EA13-46F2-B1E9-3390EE2FAF39}"/>
              </a:ext>
            </a:extLst>
          </p:cNvPr>
          <p:cNvSpPr/>
          <p:nvPr/>
        </p:nvSpPr>
        <p:spPr>
          <a:xfrm>
            <a:off x="479932" y="549148"/>
            <a:ext cx="479948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32315D-7033-42C7-B4C6-A77E125C0319}"/>
              </a:ext>
            </a:extLst>
          </p:cNvPr>
          <p:cNvSpPr txBox="1"/>
          <p:nvPr/>
        </p:nvSpPr>
        <p:spPr>
          <a:xfrm>
            <a:off x="479932" y="549148"/>
            <a:ext cx="5904133" cy="5840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Воркшопы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и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тренинги</a:t>
            </a:r>
            <a:endParaRPr lang="ru-RU" sz="3199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2E1E3FC-82AC-412A-9D62-6AD1775975D3}"/>
              </a:ext>
            </a:extLst>
          </p:cNvPr>
          <p:cNvSpPr txBox="1"/>
          <p:nvPr/>
        </p:nvSpPr>
        <p:spPr>
          <a:xfrm>
            <a:off x="1092898" y="203233"/>
            <a:ext cx="9913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5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Разрешите представиться</a:t>
            </a:r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D2A2525-09DC-47FC-AEEC-6CE01DF2AD8D}"/>
              </a:ext>
            </a:extLst>
          </p:cNvPr>
          <p:cNvGrpSpPr/>
          <p:nvPr/>
        </p:nvGrpSpPr>
        <p:grpSpPr>
          <a:xfrm>
            <a:off x="4049725" y="5819394"/>
            <a:ext cx="4310012" cy="646331"/>
            <a:chOff x="4080090" y="5411170"/>
            <a:chExt cx="4310012" cy="646331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DF88175-F0E8-4D11-89F8-2BD97D140FEC}"/>
                </a:ext>
              </a:extLst>
            </p:cNvPr>
            <p:cNvSpPr txBox="1"/>
            <p:nvPr/>
          </p:nvSpPr>
          <p:spPr>
            <a:xfrm>
              <a:off x="4080090" y="5411170"/>
              <a:ext cx="4310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Шаптала Максим Валентинович</a:t>
              </a: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7D17C4-5AEA-4CDC-98CF-3B4C455BCC5F}"/>
                </a:ext>
              </a:extLst>
            </p:cNvPr>
            <p:cNvSpPr txBox="1"/>
            <p:nvPr/>
          </p:nvSpPr>
          <p:spPr>
            <a:xfrm>
              <a:off x="4719688" y="5749724"/>
              <a:ext cx="28520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Ректор </a:t>
              </a: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It Step University Dnipro</a:t>
              </a:r>
              <a:endPara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5" name="Freeform: Shape 10">
            <a:extLst>
              <a:ext uri="{FF2B5EF4-FFF2-40B4-BE49-F238E27FC236}">
                <a16:creationId xmlns:a16="http://schemas.microsoft.com/office/drawing/2014/main" id="{50ED9091-CEF3-4E78-BE3B-CAFD8E5948F8}"/>
              </a:ext>
            </a:extLst>
          </p:cNvPr>
          <p:cNvSpPr/>
          <p:nvPr/>
        </p:nvSpPr>
        <p:spPr>
          <a:xfrm>
            <a:off x="4049725" y="1414130"/>
            <a:ext cx="4020387" cy="431431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17" name="Picture Placeholder 16"/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4" r="4714"/>
          <a:stretch>
            <a:fillRect/>
          </a:stretch>
        </p:blipFill>
        <p:spPr>
          <a:xfrm>
            <a:off x="4251478" y="1644553"/>
            <a:ext cx="3616614" cy="4129367"/>
          </a:xfrm>
        </p:spPr>
      </p:pic>
      <p:sp>
        <p:nvSpPr>
          <p:cNvPr id="2" name="Rectangle 1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4808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2347" b="12977"/>
          <a:stretch/>
        </p:blipFill>
        <p:spPr>
          <a:xfrm>
            <a:off x="0" y="1"/>
            <a:ext cx="12192000" cy="6870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264082" y="5445452"/>
            <a:ext cx="6784419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352983" y="5444870"/>
            <a:ext cx="6695518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uk-UA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Конкурсы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олимпиады</a:t>
            </a:r>
            <a:r>
              <a:rPr lang="uk-UA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, </a:t>
            </a:r>
            <a:r>
              <a:rPr lang="ru-RU" sz="3199" dirty="0" err="1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хакатоны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8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518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3928E8-E421-47C7-A2D8-52CB5B751F5C}"/>
              </a:ext>
            </a:extLst>
          </p:cNvPr>
          <p:cNvSpPr/>
          <p:nvPr/>
        </p:nvSpPr>
        <p:spPr>
          <a:xfrm>
            <a:off x="749299" y="560523"/>
            <a:ext cx="5270500" cy="584065"/>
          </a:xfrm>
          <a:prstGeom prst="rect">
            <a:avLst/>
          </a:prstGeom>
          <a:solidFill>
            <a:srgbClr val="0070C0">
              <a:alpha val="72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uk-UA" kern="0"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8BCB38-4AAA-4F71-9B39-D8CAA2F88E40}"/>
              </a:ext>
            </a:extLst>
          </p:cNvPr>
          <p:cNvSpPr txBox="1"/>
          <p:nvPr/>
        </p:nvSpPr>
        <p:spPr>
          <a:xfrm>
            <a:off x="838200" y="559941"/>
            <a:ext cx="5029200" cy="584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Практика в </a:t>
            </a:r>
            <a:r>
              <a:rPr lang="en-US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IT </a:t>
            </a: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компаниях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23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7" y="1021279"/>
            <a:ext cx="5405379" cy="50422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92684" y="861826"/>
            <a:ext cx="495201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По окончанию обучения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студенты получают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диплом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800" b="1" dirty="0" smtClean="0">
                <a:solidFill>
                  <a:prstClr val="white"/>
                </a:solidFill>
                <a:latin typeface="ubuntu"/>
              </a:rPr>
              <a:t>государственного</a:t>
            </a:r>
            <a:r>
              <a:rPr kumimoji="0" lang="ru-RU" sz="2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 образца</a:t>
            </a:r>
            <a:endParaRPr kumimoji="0" lang="ru-RU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92684" y="4100680"/>
            <a:ext cx="47145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а также, международные сертификаты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/>
                <a:ea typeface="+mn-ea"/>
                <a:cs typeface="+mn-cs"/>
              </a:rPr>
              <a:t>от компаний-партнеров: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7662" y="5192830"/>
            <a:ext cx="1297332" cy="68434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067073"/>
            <a:ext cx="1543910" cy="2579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728" y="5645097"/>
            <a:ext cx="1543908" cy="335317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10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4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747" y="5090305"/>
            <a:ext cx="962085" cy="829978"/>
          </a:xfrm>
          <a:prstGeom prst="rect">
            <a:avLst/>
          </a:prstGeom>
        </p:spPr>
      </p:pic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44EB154-5D5B-40DD-BA69-9CF31881CB44}"/>
              </a:ext>
            </a:extLst>
          </p:cNvPr>
          <p:cNvSpPr/>
          <p:nvPr/>
        </p:nvSpPr>
        <p:spPr>
          <a:xfrm>
            <a:off x="6837661" y="3428657"/>
            <a:ext cx="3520433" cy="9681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-334845" y="5980414"/>
            <a:ext cx="2110636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>
            <a:off x="28523" y="5877173"/>
            <a:ext cx="2110636" cy="914400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6387" y="1179443"/>
            <a:ext cx="4109097" cy="5612130"/>
          </a:xfrm>
          <a:prstGeom prst="rect">
            <a:avLst/>
          </a:prstGeom>
          <a:effectLst>
            <a:softEdge rad="0"/>
          </a:effectLst>
          <a:scene3d>
            <a:camera prst="isometricOffAxis1Right">
              <a:rot lat="20699999" lon="19799999" rev="0"/>
            </a:camera>
            <a:lightRig rig="threePt" dir="t"/>
          </a:scene3d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617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84200" y="2008188"/>
            <a:ext cx="59563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Архитектор </a:t>
            </a:r>
            <a:r>
              <a:rPr lang="ru-RU" sz="2400" dirty="0"/>
              <a:t>программной системы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(проектировщик) программного 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контролю качества ПО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Тестировщик</a:t>
            </a:r>
            <a:r>
              <a:rPr lang="ru-RU" sz="2400" dirty="0" smtClean="0"/>
              <a:t>/</a:t>
            </a:r>
            <a:r>
              <a:rPr lang="ru-RU" sz="2400" dirty="0" err="1" smtClean="0"/>
              <a:t>Автотестировщик</a:t>
            </a:r>
            <a:r>
              <a:rPr lang="ru-RU" sz="2400" dirty="0" smtClean="0"/>
              <a:t> </a:t>
            </a:r>
            <a:r>
              <a:rPr lang="ru-RU" sz="2400" dirty="0"/>
              <a:t>(QA)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Руководитель </a:t>
            </a:r>
            <a:r>
              <a:rPr lang="ru-RU" sz="2400" dirty="0"/>
              <a:t>процесса создания программного </a:t>
            </a:r>
            <a:r>
              <a:rPr lang="ru-RU" sz="2400" dirty="0" smtClean="0"/>
              <a:t>обеспечения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en-US" sz="2400" dirty="0" smtClean="0"/>
              <a:t>Android/</a:t>
            </a:r>
            <a:r>
              <a:rPr lang="en-US" sz="2400" dirty="0" err="1" smtClean="0"/>
              <a:t>iOS</a:t>
            </a:r>
            <a:endParaRPr lang="ru-RU" sz="24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7239000" y="2008188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/>
              <a:t>Front-end</a:t>
            </a:r>
            <a:r>
              <a:rPr lang="ru-RU" sz="2400" dirty="0"/>
              <a:t> </a:t>
            </a:r>
            <a:r>
              <a:rPr lang="ru-RU" sz="2400" dirty="0" smtClean="0"/>
              <a:t>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Back-end</a:t>
            </a:r>
            <a:r>
              <a:rPr lang="ru-RU" sz="2400" dirty="0" smtClean="0"/>
              <a:t> разработчик</a:t>
            </a:r>
            <a:endParaRPr lang="en-US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 err="1" smtClean="0"/>
              <a:t>Full</a:t>
            </a:r>
            <a:r>
              <a:rPr lang="ru-RU" sz="2400" dirty="0" smtClean="0"/>
              <a:t> </a:t>
            </a:r>
            <a:r>
              <a:rPr lang="ru-RU" sz="2400" dirty="0" err="1"/>
              <a:t>Stack</a:t>
            </a:r>
            <a:r>
              <a:rPr lang="ru-RU" sz="2400" dirty="0"/>
              <a:t> разработчик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229145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Разработка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ПО 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&amp; </a:t>
            </a:r>
            <a:r>
              <a:rPr 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Web-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программирование</a:t>
            </a:r>
            <a:r>
              <a:rPr lang="ru-RU" dirty="0" smtClean="0"/>
              <a:t> </a:t>
            </a:r>
            <a:endParaRPr lang="ru-RU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41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Rectangle 4"/>
          <p:cNvSpPr/>
          <p:nvPr/>
        </p:nvSpPr>
        <p:spPr>
          <a:xfrm>
            <a:off x="838200" y="2336180"/>
            <a:ext cx="958052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Разработчик прикладного программного обеспечения.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и администратор баз данных.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/>
              <a:t>информационной системы.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Системный </a:t>
            </a:r>
            <a:r>
              <a:rPr lang="ru-RU" sz="2400" dirty="0"/>
              <a:t>администратор.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Инженер </a:t>
            </a:r>
            <a:r>
              <a:rPr lang="ru-RU" sz="2400" dirty="0"/>
              <a:t>по организации защиты информационных систем.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Эксперт по защите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средств защиты информации.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Аналитик </a:t>
            </a:r>
            <a:r>
              <a:rPr lang="ru-RU" sz="2400" dirty="0"/>
              <a:t>компьютерных систем</a:t>
            </a:r>
            <a:r>
              <a:rPr lang="ru-RU" sz="2400" dirty="0" smtClean="0"/>
              <a:t>.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 smtClean="0"/>
              <a:t>DevOps</a:t>
            </a:r>
            <a:endParaRPr lang="ru-RU" sz="2400" dirty="0"/>
          </a:p>
        </p:txBody>
      </p:sp>
      <p:sp>
        <p:nvSpPr>
          <p:cNvPr id="6" name="Rectangle 5"/>
          <p:cNvSpPr/>
          <p:nvPr/>
        </p:nvSpPr>
        <p:spPr>
          <a:xfrm>
            <a:off x="838200" y="1229023"/>
            <a:ext cx="10096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Сети </a:t>
            </a:r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и</a:t>
            </a:r>
            <a:r>
              <a:rPr 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</a:t>
            </a:r>
            <a:r>
              <a:rPr lang="ru-RU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кибербезопасность</a:t>
            </a:r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86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Кем могут работать выпускники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/>
              <a:t>Дизайнер </a:t>
            </a:r>
            <a:r>
              <a:rPr lang="ru-RU" sz="2400" dirty="0" smtClean="0"/>
              <a:t>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2400" dirty="0" smtClean="0"/>
              <a:t>Д</a:t>
            </a:r>
            <a:r>
              <a:rPr lang="ru-RU" sz="2400" dirty="0" err="1" smtClean="0"/>
              <a:t>изайнер</a:t>
            </a:r>
            <a:r>
              <a:rPr lang="ru-RU" sz="2400" dirty="0" smtClean="0"/>
              <a:t> мобильных приложений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Верстальщик сайтов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</a:t>
            </a:r>
            <a:r>
              <a:rPr lang="ru-RU" sz="2400" dirty="0"/>
              <a:t>полиграфической продукции и </a:t>
            </a:r>
            <a:r>
              <a:rPr lang="ru-RU" sz="2400" dirty="0" smtClean="0"/>
              <a:t>рекламы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Дизайнер интерфейсов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Разработчик </a:t>
            </a:r>
            <a:r>
              <a:rPr lang="ru-RU" sz="2400" dirty="0"/>
              <a:t>логотипов и фирменного стиля, корпоративной </a:t>
            </a:r>
            <a:r>
              <a:rPr lang="ru-RU" sz="2400" dirty="0" err="1"/>
              <a:t>айдентики</a:t>
            </a:r>
            <a:r>
              <a:rPr lang="ru-RU" sz="2400" dirty="0"/>
              <a:t> и </a:t>
            </a:r>
            <a:r>
              <a:rPr lang="ru-RU" sz="2400" dirty="0" err="1" smtClean="0"/>
              <a:t>брендинга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err="1" smtClean="0"/>
              <a:t>flash</a:t>
            </a:r>
            <a:r>
              <a:rPr lang="ru-RU" sz="2400" dirty="0" smtClean="0"/>
              <a:t>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Администратор </a:t>
            </a:r>
            <a:r>
              <a:rPr lang="ru-RU" sz="2400" dirty="0" err="1" smtClean="0"/>
              <a:t>CMSДизайнер</a:t>
            </a:r>
            <a:r>
              <a:rPr lang="ru-RU" sz="2400" dirty="0" smtClean="0"/>
              <a:t> интерьеров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3D-аниматор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dirty="0" smtClean="0"/>
              <a:t>3D-дизайнер</a:t>
            </a:r>
            <a:endParaRPr lang="en-US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smtClean="0"/>
              <a:t>Game</a:t>
            </a:r>
            <a:r>
              <a:rPr lang="ru-RU" sz="2400" dirty="0" smtClean="0"/>
              <a:t> </a:t>
            </a:r>
            <a:r>
              <a:rPr lang="ru-RU" sz="2400" dirty="0"/>
              <a:t>дизайнер</a:t>
            </a:r>
          </a:p>
        </p:txBody>
      </p:sp>
      <p:sp>
        <p:nvSpPr>
          <p:cNvPr id="6" name="Rectangle 5"/>
          <p:cNvSpPr/>
          <p:nvPr/>
        </p:nvSpPr>
        <p:spPr>
          <a:xfrm>
            <a:off x="838200" y="1020713"/>
            <a:ext cx="100965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Специализация: 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Компьютерная 2D/3D графика и </a:t>
            </a:r>
            <a:r>
              <a:rPr lang="ru-RU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web</a:t>
            </a:r>
            <a:r>
              <a:rPr lang="ru-RU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</a:rPr>
              <a:t> -дизайн</a:t>
            </a:r>
          </a:p>
          <a:p>
            <a:endParaRPr lang="ru-RU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9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будут работать выпускники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университета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01" y="2181441"/>
            <a:ext cx="5439305" cy="3623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141" y="2181441"/>
            <a:ext cx="5439305" cy="3623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7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/>
          <p:cNvSpPr>
            <a:spLocks noGrp="1"/>
          </p:cNvSpPr>
          <p:nvPr>
            <p:ph type="title" idx="4294967295"/>
          </p:nvPr>
        </p:nvSpPr>
        <p:spPr>
          <a:xfrm>
            <a:off x="446567" y="343860"/>
            <a:ext cx="11259879" cy="1325563"/>
          </a:xfrm>
        </p:spPr>
        <p:txBody>
          <a:bodyPr>
            <a:noAutofit/>
          </a:bodyPr>
          <a:lstStyle/>
          <a:p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Где 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работают наши выпускники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41768" b="42884"/>
          <a:stretch/>
        </p:blipFill>
        <p:spPr>
          <a:xfrm>
            <a:off x="446567" y="2381694"/>
            <a:ext cx="3810000" cy="58479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-5023" t="26140" r="5023" b="27534"/>
          <a:stretch/>
        </p:blipFill>
        <p:spPr>
          <a:xfrm>
            <a:off x="446567" y="3189768"/>
            <a:ext cx="3519377" cy="16303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11" b="40652"/>
          <a:stretch/>
        </p:blipFill>
        <p:spPr>
          <a:xfrm>
            <a:off x="4424916" y="2115878"/>
            <a:ext cx="3810000" cy="94629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/>
          <a:srcRect t="39256" b="33674"/>
          <a:stretch/>
        </p:blipFill>
        <p:spPr>
          <a:xfrm>
            <a:off x="4110685" y="3508632"/>
            <a:ext cx="4438461" cy="12014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t="35070" b="37581"/>
          <a:stretch/>
        </p:blipFill>
        <p:spPr>
          <a:xfrm>
            <a:off x="8374910" y="2068032"/>
            <a:ext cx="3810000" cy="10419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8"/>
          <a:srcRect t="38698" b="37023"/>
          <a:stretch/>
        </p:blipFill>
        <p:spPr>
          <a:xfrm>
            <a:off x="8374910" y="3542437"/>
            <a:ext cx="3810000" cy="92503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9"/>
          <a:srcRect t="8000" b="5209"/>
          <a:stretch/>
        </p:blipFill>
        <p:spPr>
          <a:xfrm>
            <a:off x="1182871" y="5043424"/>
            <a:ext cx="2046768" cy="177640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0"/>
          <a:srcRect t="21395" b="20838"/>
          <a:stretch/>
        </p:blipFill>
        <p:spPr>
          <a:xfrm>
            <a:off x="4954771" y="4901386"/>
            <a:ext cx="2951865" cy="170521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1"/>
          <a:srcRect t="31721" b="33395"/>
          <a:stretch/>
        </p:blipFill>
        <p:spPr>
          <a:xfrm>
            <a:off x="8964870" y="5043424"/>
            <a:ext cx="2741576" cy="9563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6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Трудоустройство выпускников</a:t>
            </a:r>
            <a:endParaRPr lang="ru-RU" dirty="0"/>
          </a:p>
        </p:txBody>
      </p:sp>
      <p:sp>
        <p:nvSpPr>
          <p:cNvPr id="3" name="Rectangle 2"/>
          <p:cNvSpPr/>
          <p:nvPr/>
        </p:nvSpPr>
        <p:spPr>
          <a:xfrm>
            <a:off x="308344" y="602866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Rectangle 3"/>
          <p:cNvSpPr/>
          <p:nvPr/>
        </p:nvSpPr>
        <p:spPr>
          <a:xfrm>
            <a:off x="579474" y="1823322"/>
            <a:ext cx="11493500" cy="3894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Знания полученные в процессе обучения гарантируют трудоустройство выпускников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Доступ лучшим студентам в закрытый раздел вакансий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Встречи с </a:t>
            </a:r>
            <a:r>
              <a:rPr lang="en-US" sz="2400" dirty="0" smtClean="0"/>
              <a:t>HR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Мастер-классы от </a:t>
            </a:r>
            <a:r>
              <a:rPr lang="en-US" sz="2400" dirty="0" smtClean="0"/>
              <a:t>HR </a:t>
            </a:r>
            <a:r>
              <a:rPr lang="ru-RU" sz="2400" dirty="0" smtClean="0"/>
              <a:t>и специалистов из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компаний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Экскурсии в </a:t>
            </a:r>
            <a:r>
              <a:rPr lang="en-US" sz="2400" dirty="0" smtClean="0"/>
              <a:t>IT </a:t>
            </a:r>
            <a:r>
              <a:rPr lang="ru-RU" sz="2400" dirty="0" smtClean="0"/>
              <a:t>компании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Присутствие </a:t>
            </a:r>
            <a:r>
              <a:rPr lang="en-US" sz="2400" dirty="0" smtClean="0"/>
              <a:t>HR </a:t>
            </a:r>
            <a:r>
              <a:rPr lang="ru-RU" sz="2400" dirty="0" smtClean="0"/>
              <a:t>на защите дипломных проектов</a:t>
            </a:r>
            <a:endParaRPr lang="ru-RU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30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0" t="123" r="24776" b="2972"/>
          <a:stretch/>
        </p:blipFill>
        <p:spPr/>
      </p:pic>
      <p:pic>
        <p:nvPicPr>
          <p:cNvPr id="18" name="Рисунок 17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3" t="1275" r="1687" b="3247"/>
          <a:stretch/>
        </p:blipFill>
        <p:spPr/>
      </p:pic>
      <p:pic>
        <p:nvPicPr>
          <p:cNvPr id="19" name="Рисунок 18"/>
          <p:cNvPicPr>
            <a:picLocks noGrp="1" noChangeAspect="1"/>
          </p:cNvPicPr>
          <p:nvPr>
            <p:ph type="pic" sz="quarter" idx="13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80" r="17280"/>
          <a:stretch>
            <a:fillRect/>
          </a:stretch>
        </p:blipFill>
        <p:spPr/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6441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3373867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6330823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9264028" y="2327564"/>
            <a:ext cx="2486706" cy="248396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1308100" y="624315"/>
            <a:ext cx="1005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Факторы успешной учебы</a:t>
            </a:r>
            <a:endParaRPr lang="ru-RU" sz="5400" b="1" dirty="0">
              <a:solidFill>
                <a:srgbClr val="0070C0"/>
              </a:solidFill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2832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Посещаемость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84785" y="5013411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Высокую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успеваемость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977367" y="5013411"/>
            <a:ext cx="3169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Самоподготовка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922448" y="5013411"/>
            <a:ext cx="31698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Выполнение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домашних</a:t>
            </a: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заданий</a:t>
            </a:r>
          </a:p>
        </p:txBody>
      </p:sp>
      <p:pic>
        <p:nvPicPr>
          <p:cNvPr id="21" name="Рисунок 20"/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3" b="8943"/>
          <a:stretch>
            <a:fillRect/>
          </a:stretch>
        </p:blipFill>
        <p:spPr/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FF2F5478-5B51-4A67-8D1A-9FED356AFF40}"/>
              </a:ext>
            </a:extLst>
          </p:cNvPr>
          <p:cNvSpPr/>
          <p:nvPr/>
        </p:nvSpPr>
        <p:spPr>
          <a:xfrm>
            <a:off x="6837661" y="1587087"/>
            <a:ext cx="3520433" cy="968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78737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2520950"/>
            <a:ext cx="2224088" cy="2224088"/>
          </a:xfrm>
        </p:spPr>
      </p:pic>
      <p:pic>
        <p:nvPicPr>
          <p:cNvPr id="20" name="Рисунок 19"/>
          <p:cNvPicPr>
            <a:picLocks noGrp="1" noChangeAspect="1"/>
          </p:cNvPicPr>
          <p:nvPr>
            <p:ph type="pic" sz="quarter" idx="1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0" r="15830"/>
          <a:stretch>
            <a:fillRect/>
          </a:stretch>
        </p:blipFill>
        <p:spPr>
          <a:xfrm>
            <a:off x="5026025" y="2508250"/>
            <a:ext cx="2278063" cy="2222500"/>
          </a:xfrm>
        </p:spPr>
      </p:pic>
      <p:pic>
        <p:nvPicPr>
          <p:cNvPr id="21" name="Рисунок 20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r="16427"/>
          <a:stretch>
            <a:fillRect/>
          </a:stretch>
        </p:blipFill>
        <p:spPr>
          <a:xfrm>
            <a:off x="8793163" y="2508250"/>
            <a:ext cx="2278062" cy="2222500"/>
          </a:xfr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103399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7" name="TextBox 6"/>
          <p:cNvSpPr txBox="1"/>
          <p:nvPr/>
        </p:nvSpPr>
        <p:spPr>
          <a:xfrm>
            <a:off x="1405591" y="323605"/>
            <a:ext cx="92883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7200" b="1" dirty="0">
                <a:solidFill>
                  <a:srgbClr val="0070C0"/>
                </a:solidFill>
                <a:latin typeface="Ubuntu" panose="020B0504030602030204" pitchFamily="34" charset="0"/>
              </a:rPr>
              <a:t>О чем поговорим:</a:t>
            </a:r>
          </a:p>
        </p:txBody>
      </p:sp>
      <p:sp>
        <p:nvSpPr>
          <p:cNvPr id="8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4782174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9" name="Freeform: Shape 29">
            <a:extLst>
              <a:ext uri="{FF2B5EF4-FFF2-40B4-BE49-F238E27FC236}">
                <a16:creationId xmlns:a16="http://schemas.microsoft.com/office/drawing/2014/main" id="{E29DBB74-FD5D-48F8-8DE0-E91455CD0A97}"/>
              </a:ext>
            </a:extLst>
          </p:cNvPr>
          <p:cNvSpPr/>
          <p:nvPr/>
        </p:nvSpPr>
        <p:spPr>
          <a:xfrm>
            <a:off x="8549438" y="2252000"/>
            <a:ext cx="2766106" cy="2763057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/>
          </a:p>
        </p:txBody>
      </p:sp>
      <p:sp>
        <p:nvSpPr>
          <p:cNvPr id="10" name="TextBox 9"/>
          <p:cNvSpPr txBox="1"/>
          <p:nvPr/>
        </p:nvSpPr>
        <p:spPr>
          <a:xfrm>
            <a:off x="832117" y="5420337"/>
            <a:ext cx="3169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latin typeface="Ubuntu" panose="020B0504030602030204" pitchFamily="34" charset="0"/>
              </a:rPr>
              <a:t>Знакомство </a:t>
            </a:r>
            <a:endParaRPr lang="en-US" sz="2000" b="1" dirty="0">
              <a:latin typeface="Ubuntu" panose="020B0504030602030204" pitchFamily="34" charset="0"/>
            </a:endParaRPr>
          </a:p>
          <a:p>
            <a:pPr algn="ctr"/>
            <a:r>
              <a:rPr lang="ru-RU" sz="2000" b="1" dirty="0">
                <a:latin typeface="Ubuntu" panose="020B0504030602030204" pitchFamily="34" charset="0"/>
              </a:rPr>
              <a:t>с </a:t>
            </a:r>
            <a:r>
              <a:rPr lang="ru-RU" sz="2000" b="1" dirty="0" smtClean="0">
                <a:latin typeface="Ubuntu" panose="020B0504030602030204" pitchFamily="34" charset="0"/>
              </a:rPr>
              <a:t>Университетом</a:t>
            </a:r>
            <a:endParaRPr lang="ru-RU" sz="2000" b="1" dirty="0"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23776" y="5423680"/>
            <a:ext cx="28520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До университетская подготовка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63534" y="5423680"/>
            <a:ext cx="28520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 smtClean="0">
                <a:latin typeface="Ubuntu" panose="020B0504030602030204" pitchFamily="34" charset="0"/>
              </a:rPr>
              <a:t>Ответы на вопросы</a:t>
            </a:r>
            <a:endParaRPr lang="ru-RU" b="1" dirty="0">
              <a:latin typeface="Ubuntu" panose="020B0504030602030204" pitchFamily="34" charset="0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6165056" y="1572517"/>
            <a:ext cx="5078213" cy="11719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78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BFB7C650-493F-414B-B0D4-70EC14471295}"/>
              </a:ext>
            </a:extLst>
          </p:cNvPr>
          <p:cNvSpPr/>
          <p:nvPr/>
        </p:nvSpPr>
        <p:spPr>
          <a:xfrm>
            <a:off x="0" y="0"/>
            <a:ext cx="250189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282564" y="0"/>
            <a:ext cx="9909907" cy="6857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56E02D-6CF5-4275-980A-3E00E92CB115}"/>
              </a:ext>
            </a:extLst>
          </p:cNvPr>
          <p:cNvSpPr txBox="1"/>
          <p:nvPr/>
        </p:nvSpPr>
        <p:spPr>
          <a:xfrm>
            <a:off x="2755881" y="136691"/>
            <a:ext cx="89632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Доуниверситетская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kumimoji="0" lang="ru-RU" sz="3200" b="0" i="0" u="none" strike="noStrike" kern="1200" cap="none" spc="0" normalizeH="0" baseline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подготовка – это старт</a:t>
            </a:r>
            <a:r>
              <a:rPr kumimoji="0" lang="ru-RU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в </a:t>
            </a:r>
            <a:r>
              <a:rPr kumimoji="0" lang="en-US" sz="3200" b="0" i="0" u="none" strike="noStrike" kern="1200" cap="none" spc="0" normalizeH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uk-UA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для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учеников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en-US" sz="3200" dirty="0" smtClean="0">
                <a:solidFill>
                  <a:prstClr val="white"/>
                </a:solidFill>
                <a:latin typeface="Ubuntu" panose="020B0504030602030204" pitchFamily="34" charset="0"/>
              </a:rPr>
              <a:t>9-1</a:t>
            </a:r>
            <a:r>
              <a:rPr lang="ru-RU" sz="3200" dirty="0">
                <a:solidFill>
                  <a:prstClr val="white"/>
                </a:solidFill>
                <a:latin typeface="Ubuntu" panose="020B0504030602030204" pitchFamily="34" charset="0"/>
              </a:rPr>
              <a:t>0</a:t>
            </a:r>
            <a:r>
              <a:rPr kumimoji="0" lang="ru-RU" sz="3200" b="0" i="0" u="none" strike="noStrike" kern="1200" cap="none" spc="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 классов</a:t>
            </a:r>
            <a:endParaRPr kumimoji="0" lang="en-US" sz="3200" b="0" i="0" u="none" strike="noStrike" kern="1200" cap="none" spc="0" normalizeH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47E506-CA47-4AA1-89BB-CC4C8C77F04F}"/>
              </a:ext>
            </a:extLst>
          </p:cNvPr>
          <p:cNvSpPr txBox="1"/>
          <p:nvPr/>
        </p:nvSpPr>
        <p:spPr>
          <a:xfrm>
            <a:off x="4942565" y="1592874"/>
            <a:ext cx="717307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ru-RU" sz="2400" dirty="0">
                <a:solidFill>
                  <a:schemeClr val="bg1"/>
                </a:solidFill>
              </a:rPr>
              <a:t>Продолжительность учебной программы - 2 года (4 </a:t>
            </a:r>
            <a:r>
              <a:rPr lang="ru-RU" sz="2400" dirty="0">
                <a:solidFill>
                  <a:schemeClr val="bg1"/>
                </a:solidFill>
                <a:latin typeface="+mj-lt"/>
              </a:rPr>
              <a:t>семестра</a:t>
            </a:r>
            <a:r>
              <a:rPr lang="ru-RU" sz="2400" dirty="0" smtClean="0">
                <a:solidFill>
                  <a:schemeClr val="bg1"/>
                </a:solidFill>
              </a:rPr>
              <a:t>)</a:t>
            </a:r>
          </a:p>
          <a:p>
            <a:pPr lvl="0"/>
            <a:endParaRPr lang="ru-RU" sz="2400" dirty="0" smtClean="0">
              <a:solidFill>
                <a:schemeClr val="bg1"/>
              </a:solidFill>
            </a:endParaRPr>
          </a:p>
          <a:p>
            <a:pPr marL="0" lvl="1" defTabSz="914217">
              <a:defRPr/>
            </a:pPr>
            <a:r>
              <a:rPr lang="ru-RU" sz="2400" dirty="0" smtClean="0">
                <a:solidFill>
                  <a:schemeClr val="bg1"/>
                </a:solidFill>
                <a:sym typeface="Arial"/>
              </a:rPr>
              <a:t>Семестр: 14 учебных недель и 1 зачетная неделя: 4 занятия по 2 академических часа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Ubuntu" panose="020B0504030602030204" pitchFamily="34" charset="0"/>
            </a:endParaRPr>
          </a:p>
        </p:txBody>
      </p:sp>
      <p:pic>
        <p:nvPicPr>
          <p:cNvPr id="53" name="Рисунок 52">
            <a:extLst>
              <a:ext uri="{FF2B5EF4-FFF2-40B4-BE49-F238E27FC236}">
                <a16:creationId xmlns:a16="http://schemas.microsoft.com/office/drawing/2014/main" id="{46E6A9B8-E721-4A70-B49A-B7EA16C9AE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30901" y="-807190"/>
            <a:ext cx="5115680" cy="7665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0838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25"/>
          <a:stretch/>
        </p:blipFill>
        <p:spPr bwMode="auto">
          <a:xfrm>
            <a:off x="4408" y="1"/>
            <a:ext cx="12187592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Прямоугольник 19">
            <a:extLst>
              <a:ext uri="{FF2B5EF4-FFF2-40B4-BE49-F238E27FC236}">
                <a16:creationId xmlns:a16="http://schemas.microsoft.com/office/drawing/2014/main" id="{2384A22C-C594-4F0B-8C31-405CC29F1B6C}"/>
              </a:ext>
            </a:extLst>
          </p:cNvPr>
          <p:cNvSpPr/>
          <p:nvPr/>
        </p:nvSpPr>
        <p:spPr>
          <a:xfrm>
            <a:off x="6903512" y="115782"/>
            <a:ext cx="5086760" cy="6589818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41988" name="TextBox 6"/>
          <p:cNvSpPr txBox="1">
            <a:spLocks noChangeArrowheads="1"/>
          </p:cNvSpPr>
          <p:nvPr/>
        </p:nvSpPr>
        <p:spPr bwMode="auto">
          <a:xfrm>
            <a:off x="7109289" y="1017615"/>
            <a:ext cx="4676311" cy="5555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entury Schoolbook" panose="02040604050505020304" pitchFamily="18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entury Schoolbook" panose="02040604050505020304" pitchFamily="18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entury Schoolbook" panose="02040604050505020304" pitchFamily="18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entury Schoolbook" panose="02040604050505020304" pitchFamily="18" charset="0"/>
              </a:defRPr>
            </a:lvl9pPr>
          </a:lstStyle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</a:t>
            </a:r>
            <a:r>
              <a:rPr lang="en-US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web-</a:t>
            </a: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программирования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разработки программного обеспечения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Основы робототехники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ru-RU" altLang="uk-UA" dirty="0">
              <a:solidFill>
                <a:schemeClr val="bg1"/>
              </a:solidFill>
              <a:latin typeface="Ubuntu" panose="020B0504030602030204" pitchFamily="34" charset="0"/>
              <a:sym typeface="Arial" panose="020B0604020202020204" pitchFamily="34" charset="0"/>
            </a:endParaRP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ru-RU" altLang="uk-UA" dirty="0">
                <a:solidFill>
                  <a:schemeClr val="bg1"/>
                </a:solidFill>
                <a:latin typeface="Ubuntu" panose="020B0504030602030204" pitchFamily="34" charset="0"/>
                <a:sym typeface="Arial" panose="020B0604020202020204" pitchFamily="34" charset="0"/>
              </a:rPr>
              <a:t>Современные информационные технологии</a:t>
            </a:r>
          </a:p>
          <a:p>
            <a:pPr marL="342831" indent="-342831" defTabSz="91421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uk-UA" altLang="uk-UA" sz="2000" dirty="0">
              <a:solidFill>
                <a:schemeClr val="bg1"/>
              </a:solidFill>
              <a:latin typeface="Ubuntu" panose="020B050403060203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2F3566-8D5D-4134-81D8-083F930EC7DC}"/>
              </a:ext>
            </a:extLst>
          </p:cNvPr>
          <p:cNvSpPr txBox="1"/>
          <p:nvPr/>
        </p:nvSpPr>
        <p:spPr>
          <a:xfrm>
            <a:off x="7163134" y="309754"/>
            <a:ext cx="3671037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HARD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 </a:t>
            </a:r>
            <a:endParaRPr lang="uk-UA" sz="3999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6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uk-UA" altLang="uk-UA" smtClean="0"/>
          </a:p>
        </p:txBody>
      </p:sp>
      <p:pic>
        <p:nvPicPr>
          <p:cNvPr id="43011" name="Picture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" y="-911014"/>
            <a:ext cx="12187592" cy="8122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Прямоугольник 19">
            <a:extLst>
              <a:ext uri="{FF2B5EF4-FFF2-40B4-BE49-F238E27FC236}">
                <a16:creationId xmlns:a16="http://schemas.microsoft.com/office/drawing/2014/main" id="{85D78DB3-D265-4F1F-BF63-9652A96F2836}"/>
              </a:ext>
            </a:extLst>
          </p:cNvPr>
          <p:cNvSpPr/>
          <p:nvPr/>
        </p:nvSpPr>
        <p:spPr>
          <a:xfrm>
            <a:off x="479932" y="549147"/>
            <a:ext cx="5086760" cy="5543855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Century Schoolbook"/>
              <a:sym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C36B3E-3865-4D6E-ADDD-14CF4404EEF9}"/>
              </a:ext>
            </a:extLst>
          </p:cNvPr>
          <p:cNvSpPr txBox="1"/>
          <p:nvPr/>
        </p:nvSpPr>
        <p:spPr>
          <a:xfrm>
            <a:off x="838310" y="903075"/>
            <a:ext cx="3672625" cy="70786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>
              <a:defRPr/>
            </a:pPr>
            <a:r>
              <a:rPr lang="uk-UA" sz="3999" b="1" kern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SOFT</a:t>
            </a:r>
            <a:r>
              <a:rPr lang="uk-UA" sz="3999" b="1" kern="0" dirty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r>
              <a:rPr lang="uk-UA" sz="3999" b="1" kern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SKILLS</a:t>
            </a:r>
            <a:r>
              <a:rPr lang="uk-UA" sz="3999" b="1" kern="0" dirty="0" smtClean="0">
                <a:solidFill>
                  <a:srgbClr val="20386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Ubuntu" panose="020B0504030602030204" pitchFamily="34" charset="0"/>
                <a:ea typeface="Arial"/>
                <a:cs typeface="Calibri" panose="020F0502020204030204" pitchFamily="34" charset="0"/>
                <a:sym typeface="Arial"/>
              </a:rPr>
              <a:t> </a:t>
            </a:r>
            <a:endParaRPr lang="uk-UA" sz="3999" b="1" kern="0" dirty="0">
              <a:solidFill>
                <a:srgbClr val="20386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Ubuntu" panose="020B0504030602030204" pitchFamily="34" charset="0"/>
              <a:ea typeface="Arial"/>
              <a:cs typeface="Calibri" panose="020F0502020204030204" pitchFamily="34" charset="0"/>
              <a:sym typeface="Arial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89CB6A-FD95-491D-B8C5-082B5B70DB5C}"/>
              </a:ext>
            </a:extLst>
          </p:cNvPr>
          <p:cNvSpPr txBox="1"/>
          <p:nvPr/>
        </p:nvSpPr>
        <p:spPr>
          <a:xfrm>
            <a:off x="684829" y="2239436"/>
            <a:ext cx="5183575" cy="26776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Английский язык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Основы критического мышления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Arial" charset="0"/>
                <a:sym typeface="Arial" charset="0"/>
              </a:rPr>
              <a:t>Риторика</a:t>
            </a:r>
            <a:endParaRPr lang="uk-UA" dirty="0">
              <a:solidFill>
                <a:schemeClr val="bg1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84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" t="7991" b="7113"/>
          <a:stretch/>
        </p:blipFill>
        <p:spPr bwMode="auto">
          <a:xfrm>
            <a:off x="-12700" y="-12700"/>
            <a:ext cx="12204700" cy="689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Прямоугольник 19">
            <a:extLst>
              <a:ext uri="{FF2B5EF4-FFF2-40B4-BE49-F238E27FC236}">
                <a16:creationId xmlns:a16="http://schemas.microsoft.com/office/drawing/2014/main" id="{96E1C075-14E1-47B6-9EC4-919FAFE00596}"/>
              </a:ext>
            </a:extLst>
          </p:cNvPr>
          <p:cNvSpPr/>
          <p:nvPr/>
        </p:nvSpPr>
        <p:spPr>
          <a:xfrm>
            <a:off x="6114273" y="260350"/>
            <a:ext cx="5808771" cy="6350000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prstClr val="white"/>
              </a:solidFill>
              <a:latin typeface="Ubuntu Light" panose="020B0304030602030204" pitchFamily="34" charset="0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72A09-BB1F-49B8-9082-D87EE2DF1D61}"/>
              </a:ext>
            </a:extLst>
          </p:cNvPr>
          <p:cNvSpPr txBox="1"/>
          <p:nvPr/>
        </p:nvSpPr>
        <p:spPr>
          <a:xfrm>
            <a:off x="6197950" y="685626"/>
            <a:ext cx="5641415" cy="707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uk-UA" sz="3999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Ubuntu" panose="020B0504030602030204" pitchFamily="34" charset="0"/>
                <a:cs typeface="Calibri" pitchFamily="34" charset="0"/>
                <a:sym typeface="Arial" charset="0"/>
              </a:rPr>
              <a:t>ФОРМАТ ОБУЧЕНИЯ</a:t>
            </a:r>
            <a:endParaRPr lang="uk-UA" sz="3999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23F1CB-7117-4549-B477-53FA10D3757B}"/>
              </a:ext>
            </a:extLst>
          </p:cNvPr>
          <p:cNvSpPr txBox="1"/>
          <p:nvPr/>
        </p:nvSpPr>
        <p:spPr>
          <a:xfrm>
            <a:off x="6281629" y="1883788"/>
            <a:ext cx="5641415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 Тренинги</a:t>
            </a: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Практические занятия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Командная работа над проектами</a:t>
            </a: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defRPr/>
            </a:pPr>
            <a:endParaRPr lang="ru-RU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r>
              <a:rPr lang="ru-RU" sz="2800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Презентация результатов</a:t>
            </a:r>
            <a:endParaRPr lang="uk-UA" sz="2800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  <a:p>
            <a:pPr marL="203159" indent="-203159" defTabSz="914217" fontAlgn="base">
              <a:spcBef>
                <a:spcPct val="0"/>
              </a:spcBef>
              <a:spcAft>
                <a:spcPct val="0"/>
              </a:spcAft>
              <a:buFont typeface="Arial" charset="0"/>
              <a:buChar char="•"/>
              <a:defRPr/>
            </a:pPr>
            <a:endParaRPr lang="uk-UA" sz="1600" dirty="0">
              <a:solidFill>
                <a:prstClr val="black"/>
              </a:solidFill>
              <a:latin typeface="Ubuntu" panose="020B0504030602030204" pitchFamily="34" charset="0"/>
              <a:cs typeface="Arial" charset="0"/>
              <a:sym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496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5" b="5445"/>
          <a:stretch/>
        </p:blipFill>
        <p:spPr bwMode="auto">
          <a:xfrm>
            <a:off x="2205" y="1"/>
            <a:ext cx="121875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Прямоугольник 19">
            <a:extLst>
              <a:ext uri="{FF2B5EF4-FFF2-40B4-BE49-F238E27FC236}">
                <a16:creationId xmlns:a16="http://schemas.microsoft.com/office/drawing/2014/main" id="{BF89071F-3017-4707-AC8F-55DDAB314569}"/>
              </a:ext>
            </a:extLst>
          </p:cNvPr>
          <p:cNvSpPr/>
          <p:nvPr/>
        </p:nvSpPr>
        <p:spPr>
          <a:xfrm>
            <a:off x="121240" y="5804145"/>
            <a:ext cx="7173839" cy="585651"/>
          </a:xfrm>
          <a:prstGeom prst="rect">
            <a:avLst/>
          </a:prstGeom>
          <a:solidFill>
            <a:srgbClr val="0070C0">
              <a:alpha val="79000"/>
            </a:srgb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217">
              <a:defRPr/>
            </a:pPr>
            <a:endParaRPr lang="uk-UA" sz="1900" kern="0" dirty="0">
              <a:solidFill>
                <a:schemeClr val="bg1"/>
              </a:solidFill>
              <a:latin typeface="Century Schoolbook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A669EC-2BD8-4E17-A5A2-5D9C019E4D93}"/>
              </a:ext>
            </a:extLst>
          </p:cNvPr>
          <p:cNvSpPr txBox="1"/>
          <p:nvPr/>
        </p:nvSpPr>
        <p:spPr>
          <a:xfrm>
            <a:off x="264082" y="5804145"/>
            <a:ext cx="7127812" cy="58565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defTabSz="91421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ru-RU" sz="3199" dirty="0" smtClean="0">
                <a:solidFill>
                  <a:schemeClr val="bg1"/>
                </a:solidFill>
                <a:latin typeface="Ubuntu" panose="020B0504030602030204" pitchFamily="34" charset="0"/>
                <a:cs typeface="Calibri" pitchFamily="34" charset="0"/>
                <a:sym typeface="Arial" charset="0"/>
              </a:rPr>
              <a:t>В конце семестра – защита проекта</a:t>
            </a:r>
            <a:endParaRPr lang="ru-RU" sz="3199" dirty="0">
              <a:solidFill>
                <a:schemeClr val="bg1"/>
              </a:solidFill>
              <a:latin typeface="Ubuntu" panose="020B0504030602030204" pitchFamily="34" charset="0"/>
              <a:cs typeface="Calibri" pitchFamily="34" charset="0"/>
              <a:sym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98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807308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6175" y="1122363"/>
            <a:ext cx="7036175" cy="2723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„</a:t>
            </a:r>
            <a:r>
              <a:rPr lang="ru-RU" sz="2800" dirty="0" err="1">
                <a:solidFill>
                  <a:schemeClr val="bg1"/>
                </a:solidFill>
                <a:latin typeface="Ubuntu" panose="020B0504030602030204" pitchFamily="34" charset="0"/>
              </a:rPr>
              <a:t>Facebook</a:t>
            </a:r>
            <a:r>
              <a:rPr lang="ru-RU" sz="2800" dirty="0">
                <a:solidFill>
                  <a:schemeClr val="bg1"/>
                </a:solidFill>
                <a:latin typeface="Ubuntu" panose="020B0504030602030204" pitchFamily="34" charset="0"/>
              </a:rPr>
              <a:t> — шикарный опыт, мне просто повезло. Но я жалею, что не доучился в колледже, где тебе дают больше, чем ты знаешь. Там ты просто получаешь удовольствие, открывая мир.”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350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365125"/>
            <a:ext cx="12065000" cy="1325563"/>
          </a:xfrm>
        </p:spPr>
        <p:txBody>
          <a:bodyPr>
            <a:noAutofit/>
          </a:bodyPr>
          <a:lstStyle/>
          <a:p>
            <a:r>
              <a:rPr lang="ru-RU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в </a:t>
            </a:r>
            <a:r>
              <a:rPr lang="en-US" b="1" dirty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IT Step University </a:t>
            </a:r>
            <a:r>
              <a:rPr lang="en-US" b="1" dirty="0" err="1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Dnipro</a:t>
            </a:r>
            <a:endParaRPr lang="ru-RU" b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Сертификаты ЗНО: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Украинский язык и литература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Математика</a:t>
            </a:r>
          </a:p>
          <a:p>
            <a:pPr lvl="2"/>
            <a:r>
              <a:rPr lang="ru-RU" sz="2400" dirty="0" smtClean="0">
                <a:solidFill>
                  <a:schemeClr val="bg1"/>
                </a:solidFill>
                <a:latin typeface="Ubuntu" pitchFamily="34" charset="0"/>
              </a:rPr>
              <a:t>Иностранный язык или Физика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Аттестат о среднем образовании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4 фотографии 3х4</a:t>
            </a:r>
          </a:p>
          <a:p>
            <a:pPr lvl="1"/>
            <a:r>
              <a:rPr lang="ru-RU" sz="2800" dirty="0" smtClean="0">
                <a:solidFill>
                  <a:schemeClr val="bg1"/>
                </a:solidFill>
                <a:latin typeface="Ubuntu" pitchFamily="34" charset="0"/>
              </a:rPr>
              <a:t>Приписное </a:t>
            </a:r>
            <a:endParaRPr lang="en-US" sz="2800" dirty="0" smtClean="0">
              <a:solidFill>
                <a:schemeClr val="bg1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Прием документов:  с 10 июля по 22 июля 2019</a:t>
            </a:r>
          </a:p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  <a:latin typeface="Ubuntu" pitchFamily="34" charset="0"/>
              </a:rPr>
              <a:t>Начало занятий: 1 сентября 2019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85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2300" y="452211"/>
            <a:ext cx="12065000" cy="1325563"/>
          </a:xfrm>
        </p:spPr>
        <p:txBody>
          <a:bodyPr>
            <a:noAutofit/>
          </a:bodyPr>
          <a:lstStyle/>
          <a:p>
            <a:r>
              <a:rPr lang="ru-RU" sz="40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Поступление 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на </a:t>
            </a:r>
            <a:r>
              <a:rPr lang="ru-RU" sz="4000" b="1" dirty="0" err="1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доуниверситетскую</a:t>
            </a:r>
            <a:r>
              <a:rPr lang="ru-RU" sz="40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подготовку</a:t>
            </a:r>
            <a:endParaRPr lang="ru-RU" sz="4000" b="1" dirty="0">
              <a:solidFill>
                <a:srgbClr val="0070C0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794658" y="1889126"/>
            <a:ext cx="11092542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Документы для поступления: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Паспорт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ИНН</a:t>
            </a:r>
          </a:p>
          <a:p>
            <a:pPr lvl="1"/>
            <a:r>
              <a:rPr lang="ru-RU" sz="2800" dirty="0" smtClean="0">
                <a:solidFill>
                  <a:srgbClr val="0070C0"/>
                </a:solidFill>
                <a:latin typeface="Ubuntu" pitchFamily="34" charset="0"/>
              </a:rPr>
              <a:t>Свидетельство о рождении</a:t>
            </a:r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457200" lvl="1" indent="0">
              <a:buNone/>
            </a:pPr>
            <a:endParaRPr lang="en-US" sz="2800" dirty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endParaRPr lang="ru-RU" sz="3200" dirty="0" smtClean="0">
              <a:solidFill>
                <a:srgbClr val="0070C0"/>
              </a:solidFill>
              <a:latin typeface="Ubuntu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solidFill>
                  <a:srgbClr val="0070C0"/>
                </a:solidFill>
                <a:latin typeface="Ubuntu" pitchFamily="34" charset="0"/>
              </a:rPr>
              <a:t>Начало занятий: 1 сентября 2019</a:t>
            </a:r>
          </a:p>
          <a:p>
            <a:pPr lvl="1"/>
            <a:endParaRPr lang="ru-RU" sz="2800" dirty="0">
              <a:solidFill>
                <a:srgbClr val="0070C0"/>
              </a:solidFill>
              <a:latin typeface="Ubuntu" pitchFamily="34" charset="0"/>
            </a:endParaRPr>
          </a:p>
          <a:p>
            <a:pPr lvl="1"/>
            <a:endParaRPr lang="en-US" sz="2800" dirty="0" smtClean="0">
              <a:solidFill>
                <a:srgbClr val="0070C0"/>
              </a:solidFill>
              <a:latin typeface="Ubuntu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33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keti\Desktop\ford\1542379203_archive\стр в презу_426х303 мм_ко 20-ти летию_RUS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449175" cy="7783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58129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День открытых дверей в Университете</a:t>
            </a:r>
            <a:endParaRPr lang="ru-RU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149" y="0"/>
            <a:ext cx="13062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225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8873"/>
            <a:ext cx="12192000" cy="753687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0" y="6282938"/>
            <a:ext cx="10515600" cy="575062"/>
          </a:xfrm>
        </p:spPr>
        <p:txBody>
          <a:bodyPr>
            <a:normAutofit/>
          </a:bodyPr>
          <a:lstStyle/>
          <a:p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По данным</a:t>
            </a:r>
            <a:r>
              <a:rPr lang="en-US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IT Community Dnipro</a:t>
            </a:r>
            <a:r>
              <a:rPr lang="ru-RU" sz="1800" i="1" dirty="0" smtClean="0">
                <a:solidFill>
                  <a:schemeClr val="bg1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endParaRPr lang="ru-RU" sz="1800" i="1" dirty="0">
              <a:solidFill>
                <a:schemeClr val="bg1"/>
              </a:solidFill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5893318" y="1260840"/>
            <a:ext cx="7503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5031066" y="2584279"/>
            <a:ext cx="2474843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Место по уровню развития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отрасли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659014" y="376538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170+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3087" y="1690791"/>
            <a:ext cx="1829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компаний в Днепре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806199" y="4175013"/>
            <a:ext cx="31572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</a:t>
            </a:r>
            <a:r>
              <a:rPr lang="en-US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000+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984247" y="5386712"/>
            <a:ext cx="247484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IT </a:t>
            </a:r>
            <a:r>
              <a:rPr kumimoji="0" lang="ru-RU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специалистов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9639675" y="2337122"/>
            <a:ext cx="27074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4%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9355263" y="3695930"/>
            <a:ext cx="182927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ВВП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872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8" t="14571" r="15408" b="16704"/>
          <a:stretch/>
        </p:blipFill>
        <p:spPr>
          <a:xfrm>
            <a:off x="-3316" y="-35859"/>
            <a:ext cx="12195316" cy="68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1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Высшее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  <a:ea typeface="+mn-ea"/>
                <a:cs typeface="+mn-cs"/>
              </a:rPr>
              <a:t>образование</a:t>
            </a:r>
          </a:p>
        </p:txBody>
      </p:sp>
      <p:sp>
        <p:nvSpPr>
          <p:cNvPr id="9" name="Freeform 8"/>
          <p:cNvSpPr/>
          <p:nvPr/>
        </p:nvSpPr>
        <p:spPr>
          <a:xfrm>
            <a:off x="604252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0" name="Shape 9"/>
          <p:cNvSpPr/>
          <p:nvPr/>
        </p:nvSpPr>
        <p:spPr>
          <a:xfrm>
            <a:off x="2281378" y="3354654"/>
            <a:ext cx="3325815" cy="3325815"/>
          </a:xfrm>
          <a:prstGeom prst="leftCircularArrow">
            <a:avLst>
              <a:gd name="adj1" fmla="val 3230"/>
              <a:gd name="adj2" fmla="val 398184"/>
              <a:gd name="adj3" fmla="val 2173695"/>
              <a:gd name="adj4" fmla="val 9024489"/>
              <a:gd name="adj5" fmla="val 3768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 10"/>
          <p:cNvSpPr/>
          <p:nvPr/>
        </p:nvSpPr>
        <p:spPr>
          <a:xfrm>
            <a:off x="1269325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1999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4441133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709586" rIns="180631" bIns="180631" numCol="1" spcCol="1270" anchor="t" anchorCtr="0">
            <a:noAutofit/>
          </a:bodyPr>
          <a:lstStyle/>
          <a:p>
            <a:pPr marL="285750" lvl="1" indent="-285750" algn="l" defTabSz="124460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2800" kern="1200" dirty="0">
              <a:latin typeface="Ubuntu" panose="020B0504030602030204" pitchFamily="34" charset="0"/>
            </a:endParaRPr>
          </a:p>
        </p:txBody>
      </p:sp>
      <p:sp>
        <p:nvSpPr>
          <p:cNvPr id="13" name="Circular Arrow 12"/>
          <p:cNvSpPr/>
          <p:nvPr/>
        </p:nvSpPr>
        <p:spPr>
          <a:xfrm>
            <a:off x="6093319" y="1258918"/>
            <a:ext cx="3708231" cy="3708231"/>
          </a:xfrm>
          <a:prstGeom prst="circularArrow">
            <a:avLst>
              <a:gd name="adj1" fmla="val 2897"/>
              <a:gd name="adj2" fmla="val 354330"/>
              <a:gd name="adj3" fmla="val 19470159"/>
              <a:gd name="adj4" fmla="val 12575511"/>
              <a:gd name="adj5" fmla="val 3380"/>
            </a:avLst>
          </a:prstGeom>
          <a:solidFill>
            <a:srgbClr val="0070C0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5106206" y="2254903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2001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278014" y="2783858"/>
            <a:ext cx="2992827" cy="2468456"/>
          </a:xfrm>
          <a:custGeom>
            <a:avLst/>
            <a:gdLst>
              <a:gd name="connsiteX0" fmla="*/ 0 w 2992827"/>
              <a:gd name="connsiteY0" fmla="*/ 246846 h 2468456"/>
              <a:gd name="connsiteX1" fmla="*/ 246846 w 2992827"/>
              <a:gd name="connsiteY1" fmla="*/ 0 h 2468456"/>
              <a:gd name="connsiteX2" fmla="*/ 2745981 w 2992827"/>
              <a:gd name="connsiteY2" fmla="*/ 0 h 2468456"/>
              <a:gd name="connsiteX3" fmla="*/ 2992827 w 2992827"/>
              <a:gd name="connsiteY3" fmla="*/ 246846 h 2468456"/>
              <a:gd name="connsiteX4" fmla="*/ 2992827 w 2992827"/>
              <a:gd name="connsiteY4" fmla="*/ 2221610 h 2468456"/>
              <a:gd name="connsiteX5" fmla="*/ 2745981 w 2992827"/>
              <a:gd name="connsiteY5" fmla="*/ 2468456 h 2468456"/>
              <a:gd name="connsiteX6" fmla="*/ 246846 w 2992827"/>
              <a:gd name="connsiteY6" fmla="*/ 2468456 h 2468456"/>
              <a:gd name="connsiteX7" fmla="*/ 0 w 2992827"/>
              <a:gd name="connsiteY7" fmla="*/ 2221610 h 2468456"/>
              <a:gd name="connsiteX8" fmla="*/ 0 w 2992827"/>
              <a:gd name="connsiteY8" fmla="*/ 246846 h 2468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92827" h="2468456">
                <a:moveTo>
                  <a:pt x="0" y="246846"/>
                </a:moveTo>
                <a:cubicBezTo>
                  <a:pt x="0" y="110517"/>
                  <a:pt x="110517" y="0"/>
                  <a:pt x="246846" y="0"/>
                </a:cubicBezTo>
                <a:lnTo>
                  <a:pt x="2745981" y="0"/>
                </a:lnTo>
                <a:cubicBezTo>
                  <a:pt x="2882310" y="0"/>
                  <a:pt x="2992827" y="110517"/>
                  <a:pt x="2992827" y="246846"/>
                </a:cubicBezTo>
                <a:lnTo>
                  <a:pt x="2992827" y="2221610"/>
                </a:lnTo>
                <a:cubicBezTo>
                  <a:pt x="2992827" y="2357939"/>
                  <a:pt x="2882310" y="2468456"/>
                  <a:pt x="2745981" y="2468456"/>
                </a:cubicBezTo>
                <a:lnTo>
                  <a:pt x="246846" y="2468456"/>
                </a:lnTo>
                <a:cubicBezTo>
                  <a:pt x="110517" y="2468456"/>
                  <a:pt x="0" y="2357939"/>
                  <a:pt x="0" y="2221610"/>
                </a:cubicBezTo>
                <a:lnTo>
                  <a:pt x="0" y="246846"/>
                </a:lnTo>
                <a:close/>
              </a:path>
            </a:pathLst>
          </a:custGeom>
          <a:ln>
            <a:noFill/>
          </a:ln>
        </p:spPr>
        <p:style>
          <a:lnRef idx="2">
            <a:scrgbClr r="0" g="0" b="0"/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80631" tIns="180631" rIns="180631" bIns="709586" numCol="1" spcCol="1270" anchor="t" anchorCtr="0">
            <a:noAutofit/>
          </a:bodyPr>
          <a:lstStyle/>
          <a:p>
            <a:pPr marL="285750" lvl="1" indent="-285750" algn="l" defTabSz="2889250">
              <a:lnSpc>
                <a:spcPct val="9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endParaRPr lang="en-US" sz="6500" kern="1200" dirty="0">
              <a:latin typeface="Ubuntu" panose="020B0504030602030204" pitchFamily="34" charset="0"/>
            </a:endParaRPr>
          </a:p>
        </p:txBody>
      </p:sp>
      <p:sp>
        <p:nvSpPr>
          <p:cNvPr id="16" name="Freeform 15"/>
          <p:cNvSpPr/>
          <p:nvPr/>
        </p:nvSpPr>
        <p:spPr>
          <a:xfrm>
            <a:off x="8943087" y="4723359"/>
            <a:ext cx="2660291" cy="1057910"/>
          </a:xfrm>
          <a:custGeom>
            <a:avLst/>
            <a:gdLst>
              <a:gd name="connsiteX0" fmla="*/ 0 w 2660291"/>
              <a:gd name="connsiteY0" fmla="*/ 105791 h 1057910"/>
              <a:gd name="connsiteX1" fmla="*/ 105791 w 2660291"/>
              <a:gd name="connsiteY1" fmla="*/ 0 h 1057910"/>
              <a:gd name="connsiteX2" fmla="*/ 2554500 w 2660291"/>
              <a:gd name="connsiteY2" fmla="*/ 0 h 1057910"/>
              <a:gd name="connsiteX3" fmla="*/ 2660291 w 2660291"/>
              <a:gd name="connsiteY3" fmla="*/ 105791 h 1057910"/>
              <a:gd name="connsiteX4" fmla="*/ 2660291 w 2660291"/>
              <a:gd name="connsiteY4" fmla="*/ 952119 h 1057910"/>
              <a:gd name="connsiteX5" fmla="*/ 2554500 w 2660291"/>
              <a:gd name="connsiteY5" fmla="*/ 1057910 h 1057910"/>
              <a:gd name="connsiteX6" fmla="*/ 105791 w 2660291"/>
              <a:gd name="connsiteY6" fmla="*/ 1057910 h 1057910"/>
              <a:gd name="connsiteX7" fmla="*/ 0 w 2660291"/>
              <a:gd name="connsiteY7" fmla="*/ 952119 h 1057910"/>
              <a:gd name="connsiteX8" fmla="*/ 0 w 2660291"/>
              <a:gd name="connsiteY8" fmla="*/ 105791 h 1057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0291" h="1057910">
                <a:moveTo>
                  <a:pt x="0" y="105791"/>
                </a:moveTo>
                <a:cubicBezTo>
                  <a:pt x="0" y="47364"/>
                  <a:pt x="47364" y="0"/>
                  <a:pt x="105791" y="0"/>
                </a:cubicBezTo>
                <a:lnTo>
                  <a:pt x="2554500" y="0"/>
                </a:lnTo>
                <a:cubicBezTo>
                  <a:pt x="2612927" y="0"/>
                  <a:pt x="2660291" y="47364"/>
                  <a:pt x="2660291" y="105791"/>
                </a:cubicBezTo>
                <a:lnTo>
                  <a:pt x="2660291" y="952119"/>
                </a:lnTo>
                <a:cubicBezTo>
                  <a:pt x="2660291" y="1010546"/>
                  <a:pt x="2612927" y="1057910"/>
                  <a:pt x="2554500" y="1057910"/>
                </a:cubicBezTo>
                <a:lnTo>
                  <a:pt x="105791" y="1057910"/>
                </a:lnTo>
                <a:cubicBezTo>
                  <a:pt x="47364" y="1057910"/>
                  <a:pt x="0" y="1010546"/>
                  <a:pt x="0" y="952119"/>
                </a:cubicBezTo>
                <a:lnTo>
                  <a:pt x="0" y="105791"/>
                </a:lnTo>
                <a:close/>
              </a:path>
            </a:pathLst>
          </a:cu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51000" tIns="110995" rIns="151000" bIns="110995" numCol="1" spcCol="1270" anchor="ctr" anchorCtr="0">
            <a:noAutofit/>
          </a:bodyPr>
          <a:lstStyle/>
          <a:p>
            <a:pPr lvl="0" algn="ctr" defTabSz="2800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ru-RU" sz="6300" kern="1200" dirty="0" smtClean="0">
                <a:latin typeface="Ubuntu" panose="020B0504030602030204" pitchFamily="34" charset="0"/>
              </a:rPr>
              <a:t>2018</a:t>
            </a:r>
            <a:endParaRPr lang="en-US" sz="6300" kern="1200" dirty="0">
              <a:latin typeface="Ubuntu" panose="020B0504030602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078" y="2956007"/>
            <a:ext cx="1668173" cy="16877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00" y="3016305"/>
            <a:ext cx="1290045" cy="15672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906" y="3479805"/>
            <a:ext cx="1301978" cy="1583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607193" y="5063461"/>
            <a:ext cx="14106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B5483"/>
                </a:solidFill>
                <a:latin typeface="Bahnschrift Condensed" panose="020B0502040204020203" pitchFamily="34" charset="0"/>
              </a:rPr>
              <a:t>DNEPR</a:t>
            </a:r>
            <a:endParaRPr lang="ru-RU" sz="2600" b="1" dirty="0">
              <a:solidFill>
                <a:srgbClr val="0B5483"/>
              </a:solidFill>
              <a:latin typeface="Bahnschrift Condensed" panose="020B0502040204020203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823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6" grpId="0" animBg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C5836610-3F3C-4264-AA8F-10FCCB3B35E6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2318126" y="2214573"/>
            <a:ext cx="5039373" cy="2877949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6A66B565-1AEB-4C73-9DE9-C4B61AD0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3683354" y="5593620"/>
            <a:ext cx="1633829" cy="11437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AF79F5-7796-443F-9E5A-ADF7E6B037C2}"/>
              </a:ext>
            </a:extLst>
          </p:cNvPr>
          <p:cNvSpPr txBox="1"/>
          <p:nvPr/>
        </p:nvSpPr>
        <p:spPr>
          <a:xfrm>
            <a:off x="4535187" y="535965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Беларусь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2CB60A5-2960-4C8D-95E9-5B64500E5881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25000"/>
          </a:blip>
          <a:stretch>
            <a:fillRect/>
          </a:stretch>
        </p:blipFill>
        <p:spPr>
          <a:xfrm>
            <a:off x="1966794" y="5297435"/>
            <a:ext cx="1568727" cy="11988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739829-A0FD-4487-BBC8-F86EDBCFA51B}"/>
              </a:ext>
            </a:extLst>
          </p:cNvPr>
          <p:cNvSpPr txBox="1"/>
          <p:nvPr/>
        </p:nvSpPr>
        <p:spPr>
          <a:xfrm>
            <a:off x="829646" y="5896866"/>
            <a:ext cx="13306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Азербайджан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689D34-2A4E-4D99-8C2C-59EDD73E465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1136622" y="4568765"/>
            <a:ext cx="1330613" cy="5734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7C76A-619E-4D24-B2A4-CAF1C5345A03}"/>
              </a:ext>
            </a:extLst>
          </p:cNvPr>
          <p:cNvSpPr txBox="1"/>
          <p:nvPr/>
        </p:nvSpPr>
        <p:spPr>
          <a:xfrm>
            <a:off x="486647" y="49093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Грузия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55F4731-CDE9-49BD-889A-A9A3B6CC5868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</a:blip>
          <a:stretch>
            <a:fillRect/>
          </a:stretch>
        </p:blipFill>
        <p:spPr>
          <a:xfrm>
            <a:off x="811707" y="3672497"/>
            <a:ext cx="1223775" cy="6706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CF8827-2B21-4893-816A-BFDBF298D568}"/>
              </a:ext>
            </a:extLst>
          </p:cNvPr>
          <p:cNvSpPr txBox="1"/>
          <p:nvPr/>
        </p:nvSpPr>
        <p:spPr>
          <a:xfrm>
            <a:off x="849162" y="344079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Болгария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C926434-10B3-4153-B62F-169F900E8A59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</a:blip>
          <a:stretch>
            <a:fillRect/>
          </a:stretch>
        </p:blipFill>
        <p:spPr>
          <a:xfrm>
            <a:off x="881332" y="2411424"/>
            <a:ext cx="1442604" cy="8752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8E63947-5B5E-4C0F-9D39-BD41E97F8DC8}"/>
              </a:ext>
            </a:extLst>
          </p:cNvPr>
          <p:cNvSpPr txBox="1"/>
          <p:nvPr/>
        </p:nvSpPr>
        <p:spPr>
          <a:xfrm>
            <a:off x="130508" y="229360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Румыния 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CE46F8-5DA5-47F8-8EE3-9C8B1EDD506E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25000"/>
          </a:blip>
          <a:stretch>
            <a:fillRect/>
          </a:stretch>
        </p:blipFill>
        <p:spPr>
          <a:xfrm>
            <a:off x="1032332" y="1177193"/>
            <a:ext cx="1855119" cy="112131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3C6030C-DC53-435B-B565-124AEEC60D68}"/>
              </a:ext>
            </a:extLst>
          </p:cNvPr>
          <p:cNvSpPr txBox="1"/>
          <p:nvPr/>
        </p:nvSpPr>
        <p:spPr>
          <a:xfrm>
            <a:off x="411509" y="133960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Мексика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88B57E6-4ECB-41F4-85EE-76ABF74E977C}"/>
              </a:ext>
            </a:extLst>
          </p:cNvPr>
          <p:cNvPicPr>
            <a:picLocks noChangeAspect="1"/>
          </p:cNvPicPr>
          <p:nvPr/>
        </p:nvPicPr>
        <p:blipFill>
          <a:blip r:embed="rId9">
            <a:biLevel thresh="25000"/>
          </a:blip>
          <a:stretch>
            <a:fillRect/>
          </a:stretch>
        </p:blipFill>
        <p:spPr>
          <a:xfrm>
            <a:off x="808244" y="521709"/>
            <a:ext cx="2921305" cy="10399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82A7F0C-18A5-4D67-B5CA-F188F598A049}"/>
              </a:ext>
            </a:extLst>
          </p:cNvPr>
          <p:cNvSpPr txBox="1"/>
          <p:nvPr/>
        </p:nvSpPr>
        <p:spPr>
          <a:xfrm>
            <a:off x="1273147" y="2834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США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4B15B9C-3615-4B6B-BA7F-8E7873EEDE45}"/>
              </a:ext>
            </a:extLst>
          </p:cNvPr>
          <p:cNvPicPr>
            <a:picLocks noChangeAspect="1"/>
          </p:cNvPicPr>
          <p:nvPr/>
        </p:nvPicPr>
        <p:blipFill>
          <a:blip r:embed="rId10">
            <a:biLevel thresh="25000"/>
          </a:blip>
          <a:stretch>
            <a:fillRect/>
          </a:stretch>
        </p:blipFill>
        <p:spPr>
          <a:xfrm>
            <a:off x="3848811" y="350557"/>
            <a:ext cx="1136363" cy="43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27DF1DD-867F-4420-8DF9-A36294241F25}"/>
              </a:ext>
            </a:extLst>
          </p:cNvPr>
          <p:cNvSpPr txBox="1"/>
          <p:nvPr/>
        </p:nvSpPr>
        <p:spPr>
          <a:xfrm>
            <a:off x="3196817" y="142170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Словакия</a:t>
            </a: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03A1F2BE-A358-4BE2-A376-19F37A58627E}"/>
              </a:ext>
            </a:extLst>
          </p:cNvPr>
          <p:cNvPicPr>
            <a:picLocks noChangeAspect="1"/>
          </p:cNvPicPr>
          <p:nvPr/>
        </p:nvPicPr>
        <p:blipFill>
          <a:blip r:embed="rId11">
            <a:biLevel thresh="25000"/>
          </a:blip>
          <a:stretch>
            <a:fillRect/>
          </a:stretch>
        </p:blipFill>
        <p:spPr>
          <a:xfrm>
            <a:off x="5208508" y="350557"/>
            <a:ext cx="1372408" cy="108789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0662612-1193-4C4C-AFFE-692135832826}"/>
              </a:ext>
            </a:extLst>
          </p:cNvPr>
          <p:cNvSpPr txBox="1"/>
          <p:nvPr/>
        </p:nvSpPr>
        <p:spPr>
          <a:xfrm>
            <a:off x="6354966" y="12972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Польша</a:t>
            </a:r>
          </a:p>
        </p:txBody>
      </p:sp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69AFB92F-1353-4E72-BC88-8FC1477D0725}"/>
              </a:ext>
            </a:extLst>
          </p:cNvPr>
          <p:cNvPicPr>
            <a:picLocks noChangeAspect="1"/>
          </p:cNvPicPr>
          <p:nvPr/>
        </p:nvPicPr>
        <p:blipFill>
          <a:blip r:embed="rId12">
            <a:biLevel thresh="25000"/>
          </a:blip>
          <a:stretch>
            <a:fillRect/>
          </a:stretch>
        </p:blipFill>
        <p:spPr>
          <a:xfrm>
            <a:off x="6713974" y="878761"/>
            <a:ext cx="961695" cy="118332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C757B5F-A444-41B6-8993-CE874411044E}"/>
              </a:ext>
            </a:extLst>
          </p:cNvPr>
          <p:cNvSpPr txBox="1"/>
          <p:nvPr/>
        </p:nvSpPr>
        <p:spPr>
          <a:xfrm>
            <a:off x="7397943" y="74606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Молдова</a:t>
            </a: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347C08DB-E9B3-483C-A538-6E9B2FEE0E46}"/>
              </a:ext>
            </a:extLst>
          </p:cNvPr>
          <p:cNvPicPr>
            <a:picLocks noChangeAspect="1"/>
          </p:cNvPicPr>
          <p:nvPr/>
        </p:nvPicPr>
        <p:blipFill>
          <a:blip r:embed="rId13">
            <a:biLevel thresh="25000"/>
          </a:blip>
          <a:stretch>
            <a:fillRect/>
          </a:stretch>
        </p:blipFill>
        <p:spPr>
          <a:xfrm>
            <a:off x="7383834" y="1721607"/>
            <a:ext cx="883838" cy="4568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986AC2F-A5BA-4135-9CA8-4E9B31E03AF4}"/>
              </a:ext>
            </a:extLst>
          </p:cNvPr>
          <p:cNvSpPr txBox="1"/>
          <p:nvPr/>
        </p:nvSpPr>
        <p:spPr>
          <a:xfrm>
            <a:off x="8181213" y="1591044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Швейцария</a:t>
            </a:r>
          </a:p>
        </p:txBody>
      </p:sp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3D3985F-B0EB-4491-B5E4-4298686399CC}"/>
              </a:ext>
            </a:extLst>
          </p:cNvPr>
          <p:cNvPicPr>
            <a:picLocks noChangeAspect="1"/>
          </p:cNvPicPr>
          <p:nvPr/>
        </p:nvPicPr>
        <p:blipFill>
          <a:blip r:embed="rId14">
            <a:biLevel thresh="25000"/>
          </a:blip>
          <a:stretch>
            <a:fillRect/>
          </a:stretch>
        </p:blipFill>
        <p:spPr>
          <a:xfrm>
            <a:off x="7265360" y="2268885"/>
            <a:ext cx="2342871" cy="109100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38E4B7C-5F79-40ED-8B02-85A40032E83E}"/>
              </a:ext>
            </a:extLst>
          </p:cNvPr>
          <p:cNvSpPr txBox="1"/>
          <p:nvPr/>
        </p:nvSpPr>
        <p:spPr>
          <a:xfrm>
            <a:off x="8792045" y="3261643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Казахстан</a:t>
            </a:r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ACFCFF8C-1CB7-4ECD-998E-0D653EA52CD4}"/>
              </a:ext>
            </a:extLst>
          </p:cNvPr>
          <p:cNvPicPr>
            <a:picLocks noChangeAspect="1"/>
          </p:cNvPicPr>
          <p:nvPr/>
        </p:nvPicPr>
        <p:blipFill>
          <a:blip r:embed="rId15">
            <a:biLevel thresh="25000"/>
          </a:blip>
          <a:stretch>
            <a:fillRect/>
          </a:stretch>
        </p:blipFill>
        <p:spPr>
          <a:xfrm>
            <a:off x="7224510" y="3645614"/>
            <a:ext cx="1587199" cy="163369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00FB9B1-F277-46CB-87DF-44B4586744B5}"/>
              </a:ext>
            </a:extLst>
          </p:cNvPr>
          <p:cNvSpPr txBox="1"/>
          <p:nvPr/>
        </p:nvSpPr>
        <p:spPr>
          <a:xfrm>
            <a:off x="8349593" y="4851472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Бразилия</a:t>
            </a:r>
          </a:p>
        </p:txBody>
      </p:sp>
      <p:pic>
        <p:nvPicPr>
          <p:cNvPr id="29" name="Рисунок 28">
            <a:extLst>
              <a:ext uri="{FF2B5EF4-FFF2-40B4-BE49-F238E27FC236}">
                <a16:creationId xmlns:a16="http://schemas.microsoft.com/office/drawing/2014/main" id="{7BCE13A0-0E03-48F1-A602-850C8F70AAE9}"/>
              </a:ext>
            </a:extLst>
          </p:cNvPr>
          <p:cNvPicPr>
            <a:picLocks noChangeAspect="1"/>
          </p:cNvPicPr>
          <p:nvPr/>
        </p:nvPicPr>
        <p:blipFill>
          <a:blip r:embed="rId16">
            <a:biLevel thresh="25000"/>
          </a:blip>
          <a:stretch>
            <a:fillRect/>
          </a:stretch>
        </p:blipFill>
        <p:spPr>
          <a:xfrm>
            <a:off x="6638495" y="5063926"/>
            <a:ext cx="1291763" cy="6318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9E1EA4A-0155-4D86-8CBC-0692D1BCE71F}"/>
              </a:ext>
            </a:extLst>
          </p:cNvPr>
          <p:cNvSpPr txBox="1"/>
          <p:nvPr/>
        </p:nvSpPr>
        <p:spPr>
          <a:xfrm>
            <a:off x="7397942" y="5643905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Чехия</a:t>
            </a:r>
          </a:p>
        </p:txBody>
      </p:sp>
      <p:pic>
        <p:nvPicPr>
          <p:cNvPr id="31" name="Рисунок 30">
            <a:extLst>
              <a:ext uri="{FF2B5EF4-FFF2-40B4-BE49-F238E27FC236}">
                <a16:creationId xmlns:a16="http://schemas.microsoft.com/office/drawing/2014/main" id="{7D7A0C76-9FEF-4FDE-B9D1-85EE6EACBE4C}"/>
              </a:ext>
            </a:extLst>
          </p:cNvPr>
          <p:cNvPicPr>
            <a:picLocks noChangeAspect="1"/>
          </p:cNvPicPr>
          <p:nvPr/>
        </p:nvPicPr>
        <p:blipFill>
          <a:blip r:embed="rId17">
            <a:biLevel thresh="25000"/>
          </a:blip>
          <a:stretch>
            <a:fillRect/>
          </a:stretch>
        </p:blipFill>
        <p:spPr>
          <a:xfrm>
            <a:off x="5720219" y="5726386"/>
            <a:ext cx="1048950" cy="8359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A6CB0BE-1A9D-47B6-B1B1-0B880C42ECFD}"/>
              </a:ext>
            </a:extLst>
          </p:cNvPr>
          <p:cNvSpPr txBox="1"/>
          <p:nvPr/>
        </p:nvSpPr>
        <p:spPr>
          <a:xfrm>
            <a:off x="6526587" y="6285499"/>
            <a:ext cx="10806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Камбоджа</a:t>
            </a:r>
          </a:p>
        </p:txBody>
      </p:sp>
      <p:sp>
        <p:nvSpPr>
          <p:cNvPr id="34" name="Овал 33">
            <a:extLst>
              <a:ext uri="{FF2B5EF4-FFF2-40B4-BE49-F238E27FC236}">
                <a16:creationId xmlns:a16="http://schemas.microsoft.com/office/drawing/2014/main" id="{768DEEC6-F780-46BE-B38C-51D7B4FA1E36}"/>
              </a:ext>
            </a:extLst>
          </p:cNvPr>
          <p:cNvSpPr/>
          <p:nvPr/>
        </p:nvSpPr>
        <p:spPr>
          <a:xfrm>
            <a:off x="4517588" y="422233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CCF88-B199-45B8-8EE6-5A37632E2DE7}"/>
              </a:ext>
            </a:extLst>
          </p:cNvPr>
          <p:cNvSpPr txBox="1"/>
          <p:nvPr/>
        </p:nvSpPr>
        <p:spPr>
          <a:xfrm>
            <a:off x="4390438" y="400774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Одесса</a:t>
            </a:r>
          </a:p>
        </p:txBody>
      </p:sp>
      <p:sp>
        <p:nvSpPr>
          <p:cNvPr id="37" name="Овал 36">
            <a:extLst>
              <a:ext uri="{FF2B5EF4-FFF2-40B4-BE49-F238E27FC236}">
                <a16:creationId xmlns:a16="http://schemas.microsoft.com/office/drawing/2014/main" id="{C0EF30A9-895C-4AD8-B294-F74FA2CCFB5D}"/>
              </a:ext>
            </a:extLst>
          </p:cNvPr>
          <p:cNvSpPr/>
          <p:nvPr/>
        </p:nvSpPr>
        <p:spPr>
          <a:xfrm>
            <a:off x="5021366" y="39837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842276-2F21-4D54-BB19-21D590149668}"/>
              </a:ext>
            </a:extLst>
          </p:cNvPr>
          <p:cNvSpPr txBox="1"/>
          <p:nvPr/>
        </p:nvSpPr>
        <p:spPr>
          <a:xfrm>
            <a:off x="4894216" y="376920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Николаев</a:t>
            </a:r>
          </a:p>
        </p:txBody>
      </p:sp>
      <p:sp>
        <p:nvSpPr>
          <p:cNvPr id="40" name="Овал 39">
            <a:extLst>
              <a:ext uri="{FF2B5EF4-FFF2-40B4-BE49-F238E27FC236}">
                <a16:creationId xmlns:a16="http://schemas.microsoft.com/office/drawing/2014/main" id="{B043E7AF-0097-4250-AA89-975442E9F90C}"/>
              </a:ext>
            </a:extLst>
          </p:cNvPr>
          <p:cNvSpPr/>
          <p:nvPr/>
        </p:nvSpPr>
        <p:spPr>
          <a:xfrm>
            <a:off x="5317516" y="417499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5CE5ACB-C5EF-4E3D-AC26-990663294D5E}"/>
              </a:ext>
            </a:extLst>
          </p:cNvPr>
          <p:cNvSpPr txBox="1"/>
          <p:nvPr/>
        </p:nvSpPr>
        <p:spPr>
          <a:xfrm>
            <a:off x="5190366" y="396039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Херсон</a:t>
            </a:r>
          </a:p>
        </p:txBody>
      </p:sp>
      <p:sp>
        <p:nvSpPr>
          <p:cNvPr id="43" name="Овал 42">
            <a:extLst>
              <a:ext uri="{FF2B5EF4-FFF2-40B4-BE49-F238E27FC236}">
                <a16:creationId xmlns:a16="http://schemas.microsoft.com/office/drawing/2014/main" id="{3706AC19-569A-4FC4-844D-6338A7403BF5}"/>
              </a:ext>
            </a:extLst>
          </p:cNvPr>
          <p:cNvSpPr/>
          <p:nvPr/>
        </p:nvSpPr>
        <p:spPr>
          <a:xfrm>
            <a:off x="6560492" y="404167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2C3389-21AD-409D-A889-2A8028D0A7E4}"/>
              </a:ext>
            </a:extLst>
          </p:cNvPr>
          <p:cNvSpPr txBox="1"/>
          <p:nvPr/>
        </p:nvSpPr>
        <p:spPr>
          <a:xfrm>
            <a:off x="6001179" y="384353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Мариуполь</a:t>
            </a:r>
          </a:p>
        </p:txBody>
      </p:sp>
      <p:sp>
        <p:nvSpPr>
          <p:cNvPr id="46" name="Овал 45">
            <a:extLst>
              <a:ext uri="{FF2B5EF4-FFF2-40B4-BE49-F238E27FC236}">
                <a16:creationId xmlns:a16="http://schemas.microsoft.com/office/drawing/2014/main" id="{9CA5E62D-80A8-4BA1-9060-2CBB7F0A8C72}"/>
              </a:ext>
            </a:extLst>
          </p:cNvPr>
          <p:cNvSpPr/>
          <p:nvPr/>
        </p:nvSpPr>
        <p:spPr>
          <a:xfrm>
            <a:off x="5908583" y="379884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1EDCCF2-EE87-42C9-819C-D8D5C9B24187}"/>
              </a:ext>
            </a:extLst>
          </p:cNvPr>
          <p:cNvSpPr txBox="1"/>
          <p:nvPr/>
        </p:nvSpPr>
        <p:spPr>
          <a:xfrm>
            <a:off x="5924305" y="359248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Запорожье</a:t>
            </a:r>
          </a:p>
        </p:txBody>
      </p:sp>
      <p:sp>
        <p:nvSpPr>
          <p:cNvPr id="49" name="Овал 48">
            <a:extLst>
              <a:ext uri="{FF2B5EF4-FFF2-40B4-BE49-F238E27FC236}">
                <a16:creationId xmlns:a16="http://schemas.microsoft.com/office/drawing/2014/main" id="{A706B3FC-144F-4E31-AECA-3EDAFB2D9328}"/>
              </a:ext>
            </a:extLst>
          </p:cNvPr>
          <p:cNvSpPr/>
          <p:nvPr/>
        </p:nvSpPr>
        <p:spPr>
          <a:xfrm>
            <a:off x="5536664" y="367788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B911BB-5E2F-46FB-883B-1E508219A615}"/>
              </a:ext>
            </a:extLst>
          </p:cNvPr>
          <p:cNvSpPr txBox="1"/>
          <p:nvPr/>
        </p:nvSpPr>
        <p:spPr>
          <a:xfrm>
            <a:off x="5552386" y="34715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Кривой Рог</a:t>
            </a:r>
          </a:p>
        </p:txBody>
      </p:sp>
      <p:sp>
        <p:nvSpPr>
          <p:cNvPr id="52" name="Овал 51">
            <a:extLst>
              <a:ext uri="{FF2B5EF4-FFF2-40B4-BE49-F238E27FC236}">
                <a16:creationId xmlns:a16="http://schemas.microsoft.com/office/drawing/2014/main" id="{30B12914-C1B6-481B-95D8-610E218ACE77}"/>
              </a:ext>
            </a:extLst>
          </p:cNvPr>
          <p:cNvSpPr/>
          <p:nvPr/>
        </p:nvSpPr>
        <p:spPr>
          <a:xfrm>
            <a:off x="6277252" y="341113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6FA03C7-69F3-4CFA-9E1D-60AD0D0616C4}"/>
              </a:ext>
            </a:extLst>
          </p:cNvPr>
          <p:cNvSpPr txBox="1"/>
          <p:nvPr/>
        </p:nvSpPr>
        <p:spPr>
          <a:xfrm>
            <a:off x="5749910" y="330786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Днепр</a:t>
            </a:r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DFB3C906-EC81-4750-B8D8-B7D2D979CAFF}"/>
              </a:ext>
            </a:extLst>
          </p:cNvPr>
          <p:cNvSpPr/>
          <p:nvPr/>
        </p:nvSpPr>
        <p:spPr>
          <a:xfrm>
            <a:off x="6094558" y="320165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E2555B4-3042-4EF8-948B-160D555756E1}"/>
              </a:ext>
            </a:extLst>
          </p:cNvPr>
          <p:cNvSpPr txBox="1"/>
          <p:nvPr/>
        </p:nvSpPr>
        <p:spPr>
          <a:xfrm>
            <a:off x="5341817" y="312187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Каменское</a:t>
            </a:r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88C476D-C58B-41CF-AB26-642A4253FE3B}"/>
              </a:ext>
            </a:extLst>
          </p:cNvPr>
          <p:cNvSpPr/>
          <p:nvPr/>
        </p:nvSpPr>
        <p:spPr>
          <a:xfrm>
            <a:off x="6516002" y="303535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4BCDE93-86AA-423E-9923-26A86BF9BC1C}"/>
              </a:ext>
            </a:extLst>
          </p:cNvPr>
          <p:cNvSpPr txBox="1"/>
          <p:nvPr/>
        </p:nvSpPr>
        <p:spPr>
          <a:xfrm>
            <a:off x="5894712" y="29468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Харьков</a:t>
            </a:r>
          </a:p>
        </p:txBody>
      </p:sp>
      <p:sp>
        <p:nvSpPr>
          <p:cNvPr id="61" name="Овал 60">
            <a:extLst>
              <a:ext uri="{FF2B5EF4-FFF2-40B4-BE49-F238E27FC236}">
                <a16:creationId xmlns:a16="http://schemas.microsoft.com/office/drawing/2014/main" id="{4520EF45-901D-47F6-A1F2-EDFD28140481}"/>
              </a:ext>
            </a:extLst>
          </p:cNvPr>
          <p:cNvSpPr/>
          <p:nvPr/>
        </p:nvSpPr>
        <p:spPr>
          <a:xfrm>
            <a:off x="5561686" y="303609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BC27E9E-1263-4F0F-B081-BB5DD80F544B}"/>
              </a:ext>
            </a:extLst>
          </p:cNvPr>
          <p:cNvSpPr txBox="1"/>
          <p:nvPr/>
        </p:nvSpPr>
        <p:spPr>
          <a:xfrm>
            <a:off x="4926269" y="294165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Полтава</a:t>
            </a:r>
          </a:p>
        </p:txBody>
      </p:sp>
      <p:sp>
        <p:nvSpPr>
          <p:cNvPr id="64" name="Овал 63">
            <a:extLst>
              <a:ext uri="{FF2B5EF4-FFF2-40B4-BE49-F238E27FC236}">
                <a16:creationId xmlns:a16="http://schemas.microsoft.com/office/drawing/2014/main" id="{2853056E-0795-47D6-BB36-CB5667FFE90C}"/>
              </a:ext>
            </a:extLst>
          </p:cNvPr>
          <p:cNvSpPr/>
          <p:nvPr/>
        </p:nvSpPr>
        <p:spPr>
          <a:xfrm>
            <a:off x="4685950" y="2898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83E3749-61CB-4F30-B926-D485D1CC860D}"/>
              </a:ext>
            </a:extLst>
          </p:cNvPr>
          <p:cNvSpPr txBox="1"/>
          <p:nvPr/>
        </p:nvSpPr>
        <p:spPr>
          <a:xfrm>
            <a:off x="4251416" y="281438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Киев</a:t>
            </a:r>
          </a:p>
        </p:txBody>
      </p:sp>
      <p:sp>
        <p:nvSpPr>
          <p:cNvPr id="67" name="Овал 66">
            <a:extLst>
              <a:ext uri="{FF2B5EF4-FFF2-40B4-BE49-F238E27FC236}">
                <a16:creationId xmlns:a16="http://schemas.microsoft.com/office/drawing/2014/main" id="{40847854-B3B5-4A86-861E-E06A4B550EC6}"/>
              </a:ext>
            </a:extLst>
          </p:cNvPr>
          <p:cNvSpPr/>
          <p:nvPr/>
        </p:nvSpPr>
        <p:spPr>
          <a:xfrm>
            <a:off x="4981210" y="243780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AD53969-71DE-4573-A3B8-BED7D27FD6D1}"/>
              </a:ext>
            </a:extLst>
          </p:cNvPr>
          <p:cNvSpPr txBox="1"/>
          <p:nvPr/>
        </p:nvSpPr>
        <p:spPr>
          <a:xfrm>
            <a:off x="4993041" y="245605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Чернигов</a:t>
            </a:r>
          </a:p>
        </p:txBody>
      </p:sp>
      <p:sp>
        <p:nvSpPr>
          <p:cNvPr id="70" name="Овал 69">
            <a:extLst>
              <a:ext uri="{FF2B5EF4-FFF2-40B4-BE49-F238E27FC236}">
                <a16:creationId xmlns:a16="http://schemas.microsoft.com/office/drawing/2014/main" id="{DAA88B81-B262-4375-BB3E-C6A4BEBED573}"/>
              </a:ext>
            </a:extLst>
          </p:cNvPr>
          <p:cNvSpPr/>
          <p:nvPr/>
        </p:nvSpPr>
        <p:spPr>
          <a:xfrm>
            <a:off x="4283558" y="310916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0F8A399-080A-41E7-9955-1A69798AAF89}"/>
              </a:ext>
            </a:extLst>
          </p:cNvPr>
          <p:cNvSpPr txBox="1"/>
          <p:nvPr/>
        </p:nvSpPr>
        <p:spPr>
          <a:xfrm>
            <a:off x="4323152" y="301940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Житомир</a:t>
            </a:r>
          </a:p>
        </p:txBody>
      </p:sp>
      <p:sp>
        <p:nvSpPr>
          <p:cNvPr id="73" name="Овал 72">
            <a:extLst>
              <a:ext uri="{FF2B5EF4-FFF2-40B4-BE49-F238E27FC236}">
                <a16:creationId xmlns:a16="http://schemas.microsoft.com/office/drawing/2014/main" id="{224CB8F9-2954-4E80-90A8-78DB78A049D5}"/>
              </a:ext>
            </a:extLst>
          </p:cNvPr>
          <p:cNvSpPr/>
          <p:nvPr/>
        </p:nvSpPr>
        <p:spPr>
          <a:xfrm>
            <a:off x="2736227" y="312496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D546A79-3133-4436-8DEE-0F18875C0242}"/>
              </a:ext>
            </a:extLst>
          </p:cNvPr>
          <p:cNvSpPr txBox="1"/>
          <p:nvPr/>
        </p:nvSpPr>
        <p:spPr>
          <a:xfrm>
            <a:off x="2760077" y="304521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Львов</a:t>
            </a:r>
          </a:p>
        </p:txBody>
      </p:sp>
      <p:sp>
        <p:nvSpPr>
          <p:cNvPr id="76" name="Овал 75">
            <a:extLst>
              <a:ext uri="{FF2B5EF4-FFF2-40B4-BE49-F238E27FC236}">
                <a16:creationId xmlns:a16="http://schemas.microsoft.com/office/drawing/2014/main" id="{6FF5CAAB-CD3E-45BC-A0A5-6CAD786D1DB6}"/>
              </a:ext>
            </a:extLst>
          </p:cNvPr>
          <p:cNvSpPr/>
          <p:nvPr/>
        </p:nvSpPr>
        <p:spPr>
          <a:xfrm>
            <a:off x="2653977" y="334138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1A2B54A-F8F4-4FF4-A993-69FCEF9B5834}"/>
              </a:ext>
            </a:extLst>
          </p:cNvPr>
          <p:cNvSpPr txBox="1"/>
          <p:nvPr/>
        </p:nvSpPr>
        <p:spPr>
          <a:xfrm>
            <a:off x="2677827" y="3261643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Ивано-Франковск</a:t>
            </a:r>
          </a:p>
        </p:txBody>
      </p:sp>
      <p:sp>
        <p:nvSpPr>
          <p:cNvPr id="79" name="Овал 78">
            <a:extLst>
              <a:ext uri="{FF2B5EF4-FFF2-40B4-BE49-F238E27FC236}">
                <a16:creationId xmlns:a16="http://schemas.microsoft.com/office/drawing/2014/main" id="{14107AE5-BA1E-401C-9C81-B73A4B5B6B9F}"/>
              </a:ext>
            </a:extLst>
          </p:cNvPr>
          <p:cNvSpPr/>
          <p:nvPr/>
        </p:nvSpPr>
        <p:spPr>
          <a:xfrm>
            <a:off x="3252651" y="349452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05F2376-88E0-4F97-8211-DBC9FCC8768D}"/>
              </a:ext>
            </a:extLst>
          </p:cNvPr>
          <p:cNvSpPr txBox="1"/>
          <p:nvPr/>
        </p:nvSpPr>
        <p:spPr>
          <a:xfrm>
            <a:off x="3276501" y="3414782"/>
            <a:ext cx="124108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Черновцы</a:t>
            </a:r>
          </a:p>
        </p:txBody>
      </p:sp>
      <p:sp>
        <p:nvSpPr>
          <p:cNvPr id="82" name="Овал 81">
            <a:extLst>
              <a:ext uri="{FF2B5EF4-FFF2-40B4-BE49-F238E27FC236}">
                <a16:creationId xmlns:a16="http://schemas.microsoft.com/office/drawing/2014/main" id="{B426240C-D824-4517-A782-08089CFD89ED}"/>
              </a:ext>
            </a:extLst>
          </p:cNvPr>
          <p:cNvSpPr/>
          <p:nvPr/>
        </p:nvSpPr>
        <p:spPr>
          <a:xfrm>
            <a:off x="3483606" y="311439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8C6E8C57-56AC-4445-96CD-8EBB1251C371}"/>
              </a:ext>
            </a:extLst>
          </p:cNvPr>
          <p:cNvSpPr txBox="1"/>
          <p:nvPr/>
        </p:nvSpPr>
        <p:spPr>
          <a:xfrm>
            <a:off x="3507456" y="303465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Тернополь</a:t>
            </a:r>
          </a:p>
        </p:txBody>
      </p:sp>
      <p:sp>
        <p:nvSpPr>
          <p:cNvPr id="85" name="Овал 84">
            <a:extLst>
              <a:ext uri="{FF2B5EF4-FFF2-40B4-BE49-F238E27FC236}">
                <a16:creationId xmlns:a16="http://schemas.microsoft.com/office/drawing/2014/main" id="{B7B2A0AE-78BF-4820-B54D-DA8055A9942D}"/>
              </a:ext>
            </a:extLst>
          </p:cNvPr>
          <p:cNvSpPr/>
          <p:nvPr/>
        </p:nvSpPr>
        <p:spPr>
          <a:xfrm>
            <a:off x="3081339" y="268889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9BA8BFFA-0719-487E-B74A-49AC7A517C70}"/>
              </a:ext>
            </a:extLst>
          </p:cNvPr>
          <p:cNvSpPr txBox="1"/>
          <p:nvPr/>
        </p:nvSpPr>
        <p:spPr>
          <a:xfrm>
            <a:off x="3105189" y="26091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Луцк</a:t>
            </a:r>
          </a:p>
        </p:txBody>
      </p:sp>
      <p:sp>
        <p:nvSpPr>
          <p:cNvPr id="88" name="Овал 87">
            <a:extLst>
              <a:ext uri="{FF2B5EF4-FFF2-40B4-BE49-F238E27FC236}">
                <a16:creationId xmlns:a16="http://schemas.microsoft.com/office/drawing/2014/main" id="{742A3E82-1BB0-4103-8001-5D9197066CAC}"/>
              </a:ext>
            </a:extLst>
          </p:cNvPr>
          <p:cNvSpPr/>
          <p:nvPr/>
        </p:nvSpPr>
        <p:spPr>
          <a:xfrm>
            <a:off x="3423431" y="286385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8E46D128-A1A4-4CE0-9965-E263B86B4E52}"/>
              </a:ext>
            </a:extLst>
          </p:cNvPr>
          <p:cNvSpPr txBox="1"/>
          <p:nvPr/>
        </p:nvSpPr>
        <p:spPr>
          <a:xfrm>
            <a:off x="3447281" y="2784107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Ровно</a:t>
            </a:r>
          </a:p>
        </p:txBody>
      </p:sp>
      <p:sp>
        <p:nvSpPr>
          <p:cNvPr id="91" name="Овал 90">
            <a:extLst>
              <a:ext uri="{FF2B5EF4-FFF2-40B4-BE49-F238E27FC236}">
                <a16:creationId xmlns:a16="http://schemas.microsoft.com/office/drawing/2014/main" id="{7EBDC7C6-0785-41B7-A263-F82E65114A91}"/>
              </a:ext>
            </a:extLst>
          </p:cNvPr>
          <p:cNvSpPr/>
          <p:nvPr/>
        </p:nvSpPr>
        <p:spPr>
          <a:xfrm>
            <a:off x="3887265" y="327367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46DD5B-CC1A-4816-9EC3-773D62314060}"/>
              </a:ext>
            </a:extLst>
          </p:cNvPr>
          <p:cNvSpPr txBox="1"/>
          <p:nvPr/>
        </p:nvSpPr>
        <p:spPr>
          <a:xfrm>
            <a:off x="3911115" y="319393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Хмельницкий</a:t>
            </a:r>
          </a:p>
        </p:txBody>
      </p:sp>
      <p:sp>
        <p:nvSpPr>
          <p:cNvPr id="94" name="Овал 93">
            <a:extLst>
              <a:ext uri="{FF2B5EF4-FFF2-40B4-BE49-F238E27FC236}">
                <a16:creationId xmlns:a16="http://schemas.microsoft.com/office/drawing/2014/main" id="{D32F78F5-23CF-48E7-960D-8904D3C034DE}"/>
              </a:ext>
            </a:extLst>
          </p:cNvPr>
          <p:cNvSpPr/>
          <p:nvPr/>
        </p:nvSpPr>
        <p:spPr>
          <a:xfrm>
            <a:off x="4282407" y="348826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414929B5-181E-4E93-9C1F-FA6ADABFDED0}"/>
              </a:ext>
            </a:extLst>
          </p:cNvPr>
          <p:cNvSpPr txBox="1"/>
          <p:nvPr/>
        </p:nvSpPr>
        <p:spPr>
          <a:xfrm>
            <a:off x="4306257" y="34085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Винница</a:t>
            </a:r>
          </a:p>
        </p:txBody>
      </p:sp>
      <p:sp>
        <p:nvSpPr>
          <p:cNvPr id="97" name="Овал 96">
            <a:extLst>
              <a:ext uri="{FF2B5EF4-FFF2-40B4-BE49-F238E27FC236}">
                <a16:creationId xmlns:a16="http://schemas.microsoft.com/office/drawing/2014/main" id="{5ECCD9F6-B697-42AD-ADA8-55E189FEDF00}"/>
              </a:ext>
            </a:extLst>
          </p:cNvPr>
          <p:cNvSpPr/>
          <p:nvPr/>
        </p:nvSpPr>
        <p:spPr>
          <a:xfrm>
            <a:off x="1942626" y="492704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6AB731C-49D1-45DC-AB8D-8CE4B1C20305}"/>
              </a:ext>
            </a:extLst>
          </p:cNvPr>
          <p:cNvSpPr txBox="1"/>
          <p:nvPr/>
        </p:nvSpPr>
        <p:spPr>
          <a:xfrm>
            <a:off x="1419563" y="476791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Тбилиси</a:t>
            </a:r>
          </a:p>
        </p:txBody>
      </p:sp>
      <p:sp>
        <p:nvSpPr>
          <p:cNvPr id="100" name="Овал 99">
            <a:extLst>
              <a:ext uri="{FF2B5EF4-FFF2-40B4-BE49-F238E27FC236}">
                <a16:creationId xmlns:a16="http://schemas.microsoft.com/office/drawing/2014/main" id="{70C24A12-2F30-435D-B9A4-C7E346FA3028}"/>
              </a:ext>
            </a:extLst>
          </p:cNvPr>
          <p:cNvSpPr/>
          <p:nvPr/>
        </p:nvSpPr>
        <p:spPr>
          <a:xfrm>
            <a:off x="3213676" y="5831983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4F4AEA9A-46A9-45DF-BCC8-7884B321DDF4}"/>
              </a:ext>
            </a:extLst>
          </p:cNvPr>
          <p:cNvSpPr txBox="1"/>
          <p:nvPr/>
        </p:nvSpPr>
        <p:spPr>
          <a:xfrm>
            <a:off x="2828640" y="567442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Баку</a:t>
            </a:r>
          </a:p>
        </p:txBody>
      </p:sp>
      <p:sp>
        <p:nvSpPr>
          <p:cNvPr id="103" name="Овал 102">
            <a:extLst>
              <a:ext uri="{FF2B5EF4-FFF2-40B4-BE49-F238E27FC236}">
                <a16:creationId xmlns:a16="http://schemas.microsoft.com/office/drawing/2014/main" id="{9986F4BD-8B4A-4761-9DCB-DF4D90DCDE86}"/>
              </a:ext>
            </a:extLst>
          </p:cNvPr>
          <p:cNvSpPr/>
          <p:nvPr/>
        </p:nvSpPr>
        <p:spPr>
          <a:xfrm>
            <a:off x="4432819" y="5939009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33A351F2-1294-4037-B947-4765F8EC734A}"/>
              </a:ext>
            </a:extLst>
          </p:cNvPr>
          <p:cNvSpPr txBox="1"/>
          <p:nvPr/>
        </p:nvSpPr>
        <p:spPr>
          <a:xfrm>
            <a:off x="3983115" y="591480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Минск</a:t>
            </a:r>
          </a:p>
        </p:txBody>
      </p:sp>
      <p:sp>
        <p:nvSpPr>
          <p:cNvPr id="106" name="Овал 105">
            <a:extLst>
              <a:ext uri="{FF2B5EF4-FFF2-40B4-BE49-F238E27FC236}">
                <a16:creationId xmlns:a16="http://schemas.microsoft.com/office/drawing/2014/main" id="{764347EB-AEEF-453C-9C6F-FA6691076826}"/>
              </a:ext>
            </a:extLst>
          </p:cNvPr>
          <p:cNvSpPr/>
          <p:nvPr/>
        </p:nvSpPr>
        <p:spPr>
          <a:xfrm>
            <a:off x="4415092" y="616195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C3085C3A-516F-4F02-8338-9F53EE07ACE5}"/>
              </a:ext>
            </a:extLst>
          </p:cNvPr>
          <p:cNvSpPr txBox="1"/>
          <p:nvPr/>
        </p:nvSpPr>
        <p:spPr>
          <a:xfrm>
            <a:off x="3782824" y="613775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Бобруйск</a:t>
            </a:r>
          </a:p>
        </p:txBody>
      </p:sp>
      <p:sp>
        <p:nvSpPr>
          <p:cNvPr id="109" name="Овал 108">
            <a:extLst>
              <a:ext uri="{FF2B5EF4-FFF2-40B4-BE49-F238E27FC236}">
                <a16:creationId xmlns:a16="http://schemas.microsoft.com/office/drawing/2014/main" id="{A7C8DB73-A05A-4837-953F-543F19B6DBE5}"/>
              </a:ext>
            </a:extLst>
          </p:cNvPr>
          <p:cNvSpPr/>
          <p:nvPr/>
        </p:nvSpPr>
        <p:spPr>
          <a:xfrm>
            <a:off x="4867990" y="6554914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984F6F40-6458-4F44-82E0-C85AA1F2858F}"/>
              </a:ext>
            </a:extLst>
          </p:cNvPr>
          <p:cNvSpPr txBox="1"/>
          <p:nvPr/>
        </p:nvSpPr>
        <p:spPr>
          <a:xfrm>
            <a:off x="4323152" y="646682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Гомель</a:t>
            </a:r>
          </a:p>
        </p:txBody>
      </p:sp>
      <p:sp>
        <p:nvSpPr>
          <p:cNvPr id="112" name="Овал 111">
            <a:extLst>
              <a:ext uri="{FF2B5EF4-FFF2-40B4-BE49-F238E27FC236}">
                <a16:creationId xmlns:a16="http://schemas.microsoft.com/office/drawing/2014/main" id="{3A031B19-E215-4287-ADB5-15ED116F75DA}"/>
              </a:ext>
            </a:extLst>
          </p:cNvPr>
          <p:cNvSpPr/>
          <p:nvPr/>
        </p:nvSpPr>
        <p:spPr>
          <a:xfrm>
            <a:off x="6265057" y="61424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44CAFA52-FC16-4DF0-888D-D861601251B3}"/>
              </a:ext>
            </a:extLst>
          </p:cNvPr>
          <p:cNvSpPr txBox="1"/>
          <p:nvPr/>
        </p:nvSpPr>
        <p:spPr>
          <a:xfrm>
            <a:off x="5845625" y="592608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Пномпен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5" name="Овал 114">
            <a:extLst>
              <a:ext uri="{FF2B5EF4-FFF2-40B4-BE49-F238E27FC236}">
                <a16:creationId xmlns:a16="http://schemas.microsoft.com/office/drawing/2014/main" id="{64DBA5D8-7B22-421D-A810-3967D83F811E}"/>
              </a:ext>
            </a:extLst>
          </p:cNvPr>
          <p:cNvSpPr/>
          <p:nvPr/>
        </p:nvSpPr>
        <p:spPr>
          <a:xfrm>
            <a:off x="6949492" y="522920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693A23A-B033-4092-A566-3E4B42C4AAA8}"/>
              </a:ext>
            </a:extLst>
          </p:cNvPr>
          <p:cNvSpPr txBox="1"/>
          <p:nvPr/>
        </p:nvSpPr>
        <p:spPr>
          <a:xfrm>
            <a:off x="6998100" y="5147414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Прага</a:t>
            </a:r>
          </a:p>
        </p:txBody>
      </p:sp>
      <p:sp>
        <p:nvSpPr>
          <p:cNvPr id="118" name="Овал 117">
            <a:extLst>
              <a:ext uri="{FF2B5EF4-FFF2-40B4-BE49-F238E27FC236}">
                <a16:creationId xmlns:a16="http://schemas.microsoft.com/office/drawing/2014/main" id="{F1BE305D-097B-4418-8943-8971DDECD012}"/>
              </a:ext>
            </a:extLst>
          </p:cNvPr>
          <p:cNvSpPr/>
          <p:nvPr/>
        </p:nvSpPr>
        <p:spPr>
          <a:xfrm>
            <a:off x="7261121" y="542348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DA577FC0-6C2E-4486-B3F8-B4E48DB60DC1}"/>
              </a:ext>
            </a:extLst>
          </p:cNvPr>
          <p:cNvSpPr txBox="1"/>
          <p:nvPr/>
        </p:nvSpPr>
        <p:spPr>
          <a:xfrm>
            <a:off x="7309729" y="5341701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Брно</a:t>
            </a:r>
          </a:p>
        </p:txBody>
      </p:sp>
      <p:sp>
        <p:nvSpPr>
          <p:cNvPr id="121" name="Овал 120">
            <a:extLst>
              <a:ext uri="{FF2B5EF4-FFF2-40B4-BE49-F238E27FC236}">
                <a16:creationId xmlns:a16="http://schemas.microsoft.com/office/drawing/2014/main" id="{85F85AA0-C272-469C-A6E0-A0869E3C3137}"/>
              </a:ext>
            </a:extLst>
          </p:cNvPr>
          <p:cNvSpPr/>
          <p:nvPr/>
        </p:nvSpPr>
        <p:spPr>
          <a:xfrm>
            <a:off x="8502302" y="458577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392747B-8E4D-4E49-AC62-8B9158A0FC16}"/>
              </a:ext>
            </a:extLst>
          </p:cNvPr>
          <p:cNvSpPr txBox="1"/>
          <p:nvPr/>
        </p:nvSpPr>
        <p:spPr>
          <a:xfrm>
            <a:off x="7601570" y="4393341"/>
            <a:ext cx="11530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Рио-де-Жанейро</a:t>
            </a:r>
          </a:p>
        </p:txBody>
      </p:sp>
      <p:grpSp>
        <p:nvGrpSpPr>
          <p:cNvPr id="123" name="Группа 122">
            <a:extLst>
              <a:ext uri="{FF2B5EF4-FFF2-40B4-BE49-F238E27FC236}">
                <a16:creationId xmlns:a16="http://schemas.microsoft.com/office/drawing/2014/main" id="{2B0D7401-F111-4B07-8D1B-A91713AE6E2D}"/>
              </a:ext>
            </a:extLst>
          </p:cNvPr>
          <p:cNvGrpSpPr/>
          <p:nvPr/>
        </p:nvGrpSpPr>
        <p:grpSpPr>
          <a:xfrm>
            <a:off x="8154737" y="2435288"/>
            <a:ext cx="1153055" cy="230832"/>
            <a:chOff x="5407308" y="4238963"/>
            <a:chExt cx="1153055" cy="230832"/>
          </a:xfrm>
        </p:grpSpPr>
        <p:sp>
          <p:nvSpPr>
            <p:cNvPr id="124" name="Овал 123">
              <a:extLst>
                <a:ext uri="{FF2B5EF4-FFF2-40B4-BE49-F238E27FC236}">
                  <a16:creationId xmlns:a16="http://schemas.microsoft.com/office/drawing/2014/main" id="{BE484F24-3794-479F-9777-4CBF7A807880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3A8F8794-FCB7-4BF4-9965-91F99D64349E}"/>
                </a:ext>
              </a:extLst>
            </p:cNvPr>
            <p:cNvSpPr txBox="1"/>
            <p:nvPr/>
          </p:nvSpPr>
          <p:spPr>
            <a:xfrm>
              <a:off x="5407308" y="4238963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Астана</a:t>
              </a:r>
            </a:p>
          </p:txBody>
        </p:sp>
      </p:grpSp>
      <p:grpSp>
        <p:nvGrpSpPr>
          <p:cNvPr id="126" name="Группа 125">
            <a:extLst>
              <a:ext uri="{FF2B5EF4-FFF2-40B4-BE49-F238E27FC236}">
                <a16:creationId xmlns:a16="http://schemas.microsoft.com/office/drawing/2014/main" id="{DDF2CDC2-15AA-4505-B8D0-4B92EA197C85}"/>
              </a:ext>
            </a:extLst>
          </p:cNvPr>
          <p:cNvGrpSpPr/>
          <p:nvPr/>
        </p:nvGrpSpPr>
        <p:grpSpPr>
          <a:xfrm>
            <a:off x="8145012" y="2603551"/>
            <a:ext cx="1153055" cy="230832"/>
            <a:chOff x="5223003" y="4234175"/>
            <a:chExt cx="1153055" cy="230832"/>
          </a:xfrm>
        </p:grpSpPr>
        <p:sp>
          <p:nvSpPr>
            <p:cNvPr id="127" name="Овал 126">
              <a:extLst>
                <a:ext uri="{FF2B5EF4-FFF2-40B4-BE49-F238E27FC236}">
                  <a16:creationId xmlns:a16="http://schemas.microsoft.com/office/drawing/2014/main" id="{4B421954-B25F-4C68-A7EB-2FF3163A54EF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AE55632D-5EF4-4301-88F7-1C1FFFB7B599}"/>
                </a:ext>
              </a:extLst>
            </p:cNvPr>
            <p:cNvSpPr txBox="1"/>
            <p:nvPr/>
          </p:nvSpPr>
          <p:spPr>
            <a:xfrm>
              <a:off x="5223003" y="4234175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Караганда</a:t>
              </a:r>
            </a:p>
          </p:txBody>
        </p:sp>
      </p:grpSp>
      <p:grpSp>
        <p:nvGrpSpPr>
          <p:cNvPr id="129" name="Группа 128">
            <a:extLst>
              <a:ext uri="{FF2B5EF4-FFF2-40B4-BE49-F238E27FC236}">
                <a16:creationId xmlns:a16="http://schemas.microsoft.com/office/drawing/2014/main" id="{DBB52D9D-4052-4DE3-9B47-8820DEE22A03}"/>
              </a:ext>
            </a:extLst>
          </p:cNvPr>
          <p:cNvGrpSpPr/>
          <p:nvPr/>
        </p:nvGrpSpPr>
        <p:grpSpPr>
          <a:xfrm>
            <a:off x="8278868" y="2937783"/>
            <a:ext cx="1153055" cy="230832"/>
            <a:chOff x="5334051" y="4233507"/>
            <a:chExt cx="1153055" cy="230832"/>
          </a:xfrm>
        </p:grpSpPr>
        <p:sp>
          <p:nvSpPr>
            <p:cNvPr id="130" name="Овал 129">
              <a:extLst>
                <a:ext uri="{FF2B5EF4-FFF2-40B4-BE49-F238E27FC236}">
                  <a16:creationId xmlns:a16="http://schemas.microsoft.com/office/drawing/2014/main" id="{6F20DCD6-A7D3-44E8-BAAD-CDCAB58220F7}"/>
                </a:ext>
              </a:extLst>
            </p:cNvPr>
            <p:cNvSpPr/>
            <p:nvPr/>
          </p:nvSpPr>
          <p:spPr>
            <a:xfrm>
              <a:off x="5925425" y="4327424"/>
              <a:ext cx="73273" cy="7327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3ABEA257-2C19-4B40-9FB0-3D611BAA5075}"/>
                </a:ext>
              </a:extLst>
            </p:cNvPr>
            <p:cNvSpPr txBox="1"/>
            <p:nvPr/>
          </p:nvSpPr>
          <p:spPr>
            <a:xfrm>
              <a:off x="5334051" y="4233507"/>
              <a:ext cx="11530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Алматы</a:t>
              </a:r>
            </a:p>
          </p:txBody>
        </p:sp>
      </p:grpSp>
      <p:sp>
        <p:nvSpPr>
          <p:cNvPr id="133" name="Овал 132">
            <a:extLst>
              <a:ext uri="{FF2B5EF4-FFF2-40B4-BE49-F238E27FC236}">
                <a16:creationId xmlns:a16="http://schemas.microsoft.com/office/drawing/2014/main" id="{5C9858F1-568C-439A-9507-48586D774159}"/>
              </a:ext>
            </a:extLst>
          </p:cNvPr>
          <p:cNvSpPr/>
          <p:nvPr/>
        </p:nvSpPr>
        <p:spPr>
          <a:xfrm>
            <a:off x="7409675" y="200204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40D28E0-D73D-4AE6-BC9F-944E37524FDB}"/>
              </a:ext>
            </a:extLst>
          </p:cNvPr>
          <p:cNvSpPr txBox="1"/>
          <p:nvPr/>
        </p:nvSpPr>
        <p:spPr>
          <a:xfrm>
            <a:off x="7448164" y="184826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Женева</a:t>
            </a:r>
          </a:p>
        </p:txBody>
      </p:sp>
      <p:sp>
        <p:nvSpPr>
          <p:cNvPr id="136" name="Овал 135">
            <a:extLst>
              <a:ext uri="{FF2B5EF4-FFF2-40B4-BE49-F238E27FC236}">
                <a16:creationId xmlns:a16="http://schemas.microsoft.com/office/drawing/2014/main" id="{6D35E0E1-8D80-48BE-B0C6-356C6C506B47}"/>
              </a:ext>
            </a:extLst>
          </p:cNvPr>
          <p:cNvSpPr/>
          <p:nvPr/>
        </p:nvSpPr>
        <p:spPr>
          <a:xfrm>
            <a:off x="7304115" y="142352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E1C5C731-0CA1-4F05-B0B2-3E5CF400D6B5}"/>
              </a:ext>
            </a:extLst>
          </p:cNvPr>
          <p:cNvSpPr txBox="1"/>
          <p:nvPr/>
        </p:nvSpPr>
        <p:spPr>
          <a:xfrm>
            <a:off x="6932045" y="120069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Кишинев</a:t>
            </a:r>
          </a:p>
        </p:txBody>
      </p:sp>
      <p:sp>
        <p:nvSpPr>
          <p:cNvPr id="139" name="Овал 138">
            <a:extLst>
              <a:ext uri="{FF2B5EF4-FFF2-40B4-BE49-F238E27FC236}">
                <a16:creationId xmlns:a16="http://schemas.microsoft.com/office/drawing/2014/main" id="{6339DE32-7E04-4C99-BC84-1C74F4A357A5}"/>
              </a:ext>
            </a:extLst>
          </p:cNvPr>
          <p:cNvSpPr/>
          <p:nvPr/>
        </p:nvSpPr>
        <p:spPr>
          <a:xfrm>
            <a:off x="6244587" y="885221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673ADA6F-576D-4E28-88D4-724C7F7379C2}"/>
              </a:ext>
            </a:extLst>
          </p:cNvPr>
          <p:cNvSpPr txBox="1"/>
          <p:nvPr/>
        </p:nvSpPr>
        <p:spPr>
          <a:xfrm>
            <a:off x="5825155" y="668810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Варшава</a:t>
            </a:r>
          </a:p>
        </p:txBody>
      </p:sp>
      <p:sp>
        <p:nvSpPr>
          <p:cNvPr id="142" name="Овал 141">
            <a:extLst>
              <a:ext uri="{FF2B5EF4-FFF2-40B4-BE49-F238E27FC236}">
                <a16:creationId xmlns:a16="http://schemas.microsoft.com/office/drawing/2014/main" id="{297E67D7-DB72-4083-83A2-CF6A35363974}"/>
              </a:ext>
            </a:extLst>
          </p:cNvPr>
          <p:cNvSpPr/>
          <p:nvPr/>
        </p:nvSpPr>
        <p:spPr>
          <a:xfrm>
            <a:off x="3897044" y="67591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63663F7F-6CB4-461A-B62C-DA605BE5CBDF}"/>
              </a:ext>
            </a:extLst>
          </p:cNvPr>
          <p:cNvSpPr txBox="1"/>
          <p:nvPr/>
        </p:nvSpPr>
        <p:spPr>
          <a:xfrm>
            <a:off x="3840732" y="45228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Братислава</a:t>
            </a:r>
          </a:p>
        </p:txBody>
      </p:sp>
      <p:sp>
        <p:nvSpPr>
          <p:cNvPr id="145" name="Овал 144">
            <a:extLst>
              <a:ext uri="{FF2B5EF4-FFF2-40B4-BE49-F238E27FC236}">
                <a16:creationId xmlns:a16="http://schemas.microsoft.com/office/drawing/2014/main" id="{3CA3E113-058A-454E-B20A-919A8F5E1F56}"/>
              </a:ext>
            </a:extLst>
          </p:cNvPr>
          <p:cNvSpPr/>
          <p:nvPr/>
        </p:nvSpPr>
        <p:spPr>
          <a:xfrm>
            <a:off x="2038443" y="78148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EE5C796-3194-4B6F-98F8-BF95B0D87EA2}"/>
              </a:ext>
            </a:extLst>
          </p:cNvPr>
          <p:cNvSpPr txBox="1"/>
          <p:nvPr/>
        </p:nvSpPr>
        <p:spPr>
          <a:xfrm>
            <a:off x="2090954" y="692073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Сиэтл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D48AC647-277B-4FBF-9BB6-467BE3EA9B38}"/>
              </a:ext>
            </a:extLst>
          </p:cNvPr>
          <p:cNvSpPr txBox="1"/>
          <p:nvPr/>
        </p:nvSpPr>
        <p:spPr>
          <a:xfrm>
            <a:off x="10144383" y="126037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</a:t>
            </a:r>
            <a:r>
              <a:rPr kumimoji="0" lang="ru-RU" sz="9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9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89E8951-0EC1-43F3-AB91-D5192EB8071F}"/>
              </a:ext>
            </a:extLst>
          </p:cNvPr>
          <p:cNvSpPr txBox="1"/>
          <p:nvPr/>
        </p:nvSpPr>
        <p:spPr>
          <a:xfrm>
            <a:off x="10372005" y="1424405"/>
            <a:ext cx="1721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стран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A458B7C-CF6B-4519-86A6-9F4F319D3A68}"/>
              </a:ext>
            </a:extLst>
          </p:cNvPr>
          <p:cNvSpPr txBox="1"/>
          <p:nvPr/>
        </p:nvSpPr>
        <p:spPr>
          <a:xfrm>
            <a:off x="9385194" y="4442622"/>
            <a:ext cx="17212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uk-UA" sz="96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Овал 150">
            <a:extLst>
              <a:ext uri="{FF2B5EF4-FFF2-40B4-BE49-F238E27FC236}">
                <a16:creationId xmlns:a16="http://schemas.microsoft.com/office/drawing/2014/main" id="{45EE8C9E-604D-4F62-B98B-963D20B70AD7}"/>
              </a:ext>
            </a:extLst>
          </p:cNvPr>
          <p:cNvSpPr/>
          <p:nvPr/>
        </p:nvSpPr>
        <p:spPr>
          <a:xfrm>
            <a:off x="1110150" y="1187512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6284BB07-7FEF-4BAA-A341-71FD73209DDF}"/>
              </a:ext>
            </a:extLst>
          </p:cNvPr>
          <p:cNvSpPr txBox="1"/>
          <p:nvPr/>
        </p:nvSpPr>
        <p:spPr>
          <a:xfrm>
            <a:off x="1305751" y="1225755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Тихуана</a:t>
            </a:r>
            <a:endParaRPr kumimoji="0" lang="ru-RU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4" name="Овал 153">
            <a:extLst>
              <a:ext uri="{FF2B5EF4-FFF2-40B4-BE49-F238E27FC236}">
                <a16:creationId xmlns:a16="http://schemas.microsoft.com/office/drawing/2014/main" id="{96899D5C-BB88-4CF4-B15E-F244479101BE}"/>
              </a:ext>
            </a:extLst>
          </p:cNvPr>
          <p:cNvSpPr/>
          <p:nvPr/>
        </p:nvSpPr>
        <p:spPr>
          <a:xfrm>
            <a:off x="1710238" y="3016997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D6350DAC-9DAD-4CF2-8524-B37164F69795}"/>
              </a:ext>
            </a:extLst>
          </p:cNvPr>
          <p:cNvSpPr txBox="1"/>
          <p:nvPr/>
        </p:nvSpPr>
        <p:spPr>
          <a:xfrm>
            <a:off x="1294713" y="2786539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Бухарест</a:t>
            </a:r>
          </a:p>
        </p:txBody>
      </p:sp>
      <p:sp>
        <p:nvSpPr>
          <p:cNvPr id="157" name="Овал 156">
            <a:extLst>
              <a:ext uri="{FF2B5EF4-FFF2-40B4-BE49-F238E27FC236}">
                <a16:creationId xmlns:a16="http://schemas.microsoft.com/office/drawing/2014/main" id="{596264E9-FABB-442F-A5B4-49230A4BBEE7}"/>
              </a:ext>
            </a:extLst>
          </p:cNvPr>
          <p:cNvSpPr/>
          <p:nvPr/>
        </p:nvSpPr>
        <p:spPr>
          <a:xfrm>
            <a:off x="1080798" y="3908338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A1F960CA-E862-4265-BB74-F1B743C93DA8}"/>
              </a:ext>
            </a:extLst>
          </p:cNvPr>
          <p:cNvSpPr txBox="1"/>
          <p:nvPr/>
        </p:nvSpPr>
        <p:spPr>
          <a:xfrm>
            <a:off x="1117434" y="383534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София</a:t>
            </a:r>
          </a:p>
        </p:txBody>
      </p:sp>
      <p:sp>
        <p:nvSpPr>
          <p:cNvPr id="160" name="Овал 159">
            <a:extLst>
              <a:ext uri="{FF2B5EF4-FFF2-40B4-BE49-F238E27FC236}">
                <a16:creationId xmlns:a16="http://schemas.microsoft.com/office/drawing/2014/main" id="{98BE69C2-F6AF-428B-A8B9-681230A4B5EA}"/>
              </a:ext>
            </a:extLst>
          </p:cNvPr>
          <p:cNvSpPr/>
          <p:nvPr/>
        </p:nvSpPr>
        <p:spPr>
          <a:xfrm>
            <a:off x="4928483" y="5979740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3C237776-1E18-415B-A2D1-9B9BE18BD106}"/>
              </a:ext>
            </a:extLst>
          </p:cNvPr>
          <p:cNvSpPr txBox="1"/>
          <p:nvPr/>
        </p:nvSpPr>
        <p:spPr>
          <a:xfrm>
            <a:off x="4503195" y="5971626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Могилев</a:t>
            </a:r>
          </a:p>
        </p:txBody>
      </p:sp>
      <p:sp>
        <p:nvSpPr>
          <p:cNvPr id="163" name="Овал 162">
            <a:extLst>
              <a:ext uri="{FF2B5EF4-FFF2-40B4-BE49-F238E27FC236}">
                <a16:creationId xmlns:a16="http://schemas.microsoft.com/office/drawing/2014/main" id="{6BF74B02-8956-41E9-A69B-28DAA3CBD48C}"/>
              </a:ext>
            </a:extLst>
          </p:cNvPr>
          <p:cNvSpPr/>
          <p:nvPr/>
        </p:nvSpPr>
        <p:spPr>
          <a:xfrm>
            <a:off x="4806560" y="5779546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60B5369A-7A3A-4F13-A647-BF71B5D28384}"/>
              </a:ext>
            </a:extLst>
          </p:cNvPr>
          <p:cNvSpPr txBox="1"/>
          <p:nvPr/>
        </p:nvSpPr>
        <p:spPr>
          <a:xfrm>
            <a:off x="4244507" y="5691412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Витебск</a:t>
            </a:r>
          </a:p>
        </p:txBody>
      </p:sp>
      <p:sp>
        <p:nvSpPr>
          <p:cNvPr id="166" name="Овал 165">
            <a:extLst>
              <a:ext uri="{FF2B5EF4-FFF2-40B4-BE49-F238E27FC236}">
                <a16:creationId xmlns:a16="http://schemas.microsoft.com/office/drawing/2014/main" id="{14B0533E-B1E0-4D82-872A-8F7319D43EFA}"/>
              </a:ext>
            </a:extLst>
          </p:cNvPr>
          <p:cNvSpPr/>
          <p:nvPr/>
        </p:nvSpPr>
        <p:spPr>
          <a:xfrm>
            <a:off x="3723660" y="6496775"/>
            <a:ext cx="73273" cy="732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95D9893-62D7-42DB-87B5-CD2AFD4CC43A}"/>
              </a:ext>
            </a:extLst>
          </p:cNvPr>
          <p:cNvSpPr txBox="1"/>
          <p:nvPr/>
        </p:nvSpPr>
        <p:spPr>
          <a:xfrm>
            <a:off x="3719150" y="6313588"/>
            <a:ext cx="10806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Брест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17F7552-FDED-412E-886B-4B2B3929F7C9}"/>
              </a:ext>
            </a:extLst>
          </p:cNvPr>
          <p:cNvSpPr txBox="1"/>
          <p:nvPr/>
        </p:nvSpPr>
        <p:spPr>
          <a:xfrm>
            <a:off x="8917128" y="5797505"/>
            <a:ext cx="24456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uk-UA" sz="36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 Light" pitchFamily="34" charset="0"/>
                <a:ea typeface="+mn-ea"/>
                <a:cs typeface="+mn-cs"/>
              </a:rPr>
              <a:t>филиалов</a:t>
            </a:r>
            <a:endParaRPr kumimoji="0" lang="ru-RU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 Light" pitchFamily="34" charset="0"/>
              <a:ea typeface="+mn-ea"/>
              <a:cs typeface="+mn-cs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286658" y="6181190"/>
            <a:ext cx="1456661" cy="63795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35" name="Picture 134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7942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9B9031F-E9B9-4C97-9613-E8AC8A530910}"/>
              </a:ext>
            </a:extLst>
          </p:cNvPr>
          <p:cNvSpPr/>
          <p:nvPr/>
        </p:nvSpPr>
        <p:spPr>
          <a:xfrm>
            <a:off x="2393245" y="2095"/>
            <a:ext cx="9798756" cy="6858000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2B77A2C-EE88-4F66-A375-870361F739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13914" y="2095"/>
            <a:ext cx="4577947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09C19F-1B55-464F-A7EC-8DD69D748100}"/>
              </a:ext>
            </a:extLst>
          </p:cNvPr>
          <p:cNvSpPr txBox="1"/>
          <p:nvPr/>
        </p:nvSpPr>
        <p:spPr>
          <a:xfrm>
            <a:off x="3680162" y="138829"/>
            <a:ext cx="17264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19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85CAB42-22B6-410E-8ED1-5D818673A30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5442" y="433482"/>
            <a:ext cx="1000388" cy="126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DECDA-861B-4F75-BEF4-09FA3EC6A067}"/>
              </a:ext>
            </a:extLst>
          </p:cNvPr>
          <p:cNvSpPr txBox="1"/>
          <p:nvPr/>
        </p:nvSpPr>
        <p:spPr>
          <a:xfrm>
            <a:off x="3201363" y="1342421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Стран мира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C03FFCF-C4CC-4097-BD1E-FCA6C5E241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5837" y="327505"/>
            <a:ext cx="1388888" cy="17301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E9B675-AC3F-4F01-8A8D-13193C964E50}"/>
              </a:ext>
            </a:extLst>
          </p:cNvPr>
          <p:cNvSpPr txBox="1"/>
          <p:nvPr/>
        </p:nvSpPr>
        <p:spPr>
          <a:xfrm>
            <a:off x="6751238" y="245083"/>
            <a:ext cx="26219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1400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21A919-6D0D-4254-99FA-DACFBB581642}"/>
              </a:ext>
            </a:extLst>
          </p:cNvPr>
          <p:cNvSpPr txBox="1"/>
          <p:nvPr/>
        </p:nvSpPr>
        <p:spPr>
          <a:xfrm>
            <a:off x="6692899" y="137776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преподавателей</a:t>
            </a: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5C8F22-9CDF-45F5-97F8-7949037C9D8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29835" y="4436625"/>
            <a:ext cx="1311188" cy="12733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94E415-6E53-4FC5-8102-6168D4BB8796}"/>
              </a:ext>
            </a:extLst>
          </p:cNvPr>
          <p:cNvSpPr txBox="1"/>
          <p:nvPr/>
        </p:nvSpPr>
        <p:spPr>
          <a:xfrm>
            <a:off x="4279250" y="5112333"/>
            <a:ext cx="39178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45000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9B901-032A-4634-9800-909536A6858F}"/>
              </a:ext>
            </a:extLst>
          </p:cNvPr>
          <p:cNvSpPr txBox="1"/>
          <p:nvPr/>
        </p:nvSpPr>
        <p:spPr>
          <a:xfrm>
            <a:off x="4325431" y="5022970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студентов</a:t>
            </a: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83B1A767-CF8E-4CDB-8D47-6DA6935B585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flipH="1">
            <a:off x="6864011" y="2191175"/>
            <a:ext cx="2000775" cy="15746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0939FBE-E183-4A8A-9117-10BEB17BEB40}"/>
              </a:ext>
            </a:extLst>
          </p:cNvPr>
          <p:cNvSpPr txBox="1"/>
          <p:nvPr/>
        </p:nvSpPr>
        <p:spPr>
          <a:xfrm>
            <a:off x="7753435" y="3298206"/>
            <a:ext cx="26997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5000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3FA3D6-7E4F-41FD-BD81-5C002A5EE1DC}"/>
              </a:ext>
            </a:extLst>
          </p:cNvPr>
          <p:cNvSpPr txBox="1"/>
          <p:nvPr/>
        </p:nvSpPr>
        <p:spPr>
          <a:xfrm>
            <a:off x="8592212" y="320898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компьютеров</a:t>
            </a: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1FF3910D-271A-4128-A85B-917C422B582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486907" y="316870"/>
            <a:ext cx="2010488" cy="16815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E94EC9-B1F7-4F6F-A27B-9DD10094CA1F}"/>
              </a:ext>
            </a:extLst>
          </p:cNvPr>
          <p:cNvSpPr txBox="1"/>
          <p:nvPr/>
        </p:nvSpPr>
        <p:spPr>
          <a:xfrm>
            <a:off x="8914485" y="1566606"/>
            <a:ext cx="21663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8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300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31EBBA-A554-46C4-91BB-9F2AE9153BC6}"/>
              </a:ext>
            </a:extLst>
          </p:cNvPr>
          <p:cNvSpPr txBox="1"/>
          <p:nvPr/>
        </p:nvSpPr>
        <p:spPr>
          <a:xfrm>
            <a:off x="853045" y="5577788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Дмитрий </a:t>
            </a:r>
            <a:r>
              <a:rPr kumimoji="0" lang="ru-RU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Корчевский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Основатель и генеральный директор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Компьютерной Академии ШАГ</a:t>
            </a:r>
          </a:p>
        </p:txBody>
      </p:sp>
      <p:grpSp>
        <p:nvGrpSpPr>
          <p:cNvPr id="19" name="Группа 18">
            <a:extLst>
              <a:ext uri="{FF2B5EF4-FFF2-40B4-BE49-F238E27FC236}">
                <a16:creationId xmlns:a16="http://schemas.microsoft.com/office/drawing/2014/main" id="{3D06835A-B8A4-4BB4-BA46-00E8CF59407F}"/>
              </a:ext>
            </a:extLst>
          </p:cNvPr>
          <p:cNvGrpSpPr/>
          <p:nvPr/>
        </p:nvGrpSpPr>
        <p:grpSpPr>
          <a:xfrm>
            <a:off x="7410701" y="4456382"/>
            <a:ext cx="4827481" cy="1730160"/>
            <a:chOff x="3229352" y="3987912"/>
            <a:chExt cx="4827481" cy="1730160"/>
          </a:xfrm>
        </p:grpSpPr>
        <p:pic>
          <p:nvPicPr>
            <p:cNvPr id="20" name="Рисунок 19">
              <a:extLst>
                <a:ext uri="{FF2B5EF4-FFF2-40B4-BE49-F238E27FC236}">
                  <a16:creationId xmlns:a16="http://schemas.microsoft.com/office/drawing/2014/main" id="{3A42C1E0-2A84-4EAE-82A7-D77AABF63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3229352" y="3987912"/>
              <a:ext cx="942113" cy="173016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E4117A-093E-465E-AE0A-4119A02BE6B4}"/>
                </a:ext>
              </a:extLst>
            </p:cNvPr>
            <p:cNvSpPr txBox="1"/>
            <p:nvPr/>
          </p:nvSpPr>
          <p:spPr>
            <a:xfrm>
              <a:off x="4139030" y="4392706"/>
              <a:ext cx="3917803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8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120000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2746257-6321-41E7-84B5-A04DF3B885C8}"/>
                </a:ext>
              </a:extLst>
            </p:cNvPr>
            <p:cNvSpPr txBox="1"/>
            <p:nvPr/>
          </p:nvSpPr>
          <p:spPr>
            <a:xfrm>
              <a:off x="4015704" y="4202406"/>
              <a:ext cx="2221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выпускников</a:t>
              </a:r>
            </a:p>
          </p:txBody>
        </p:sp>
      </p:grp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58BC2B6-AEC1-4CCF-A2BB-D490F700927F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488918" y="2180538"/>
            <a:ext cx="1748250" cy="152604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0128F3C-0C0E-4962-9042-D72E24F0BD2B}"/>
              </a:ext>
            </a:extLst>
          </p:cNvPr>
          <p:cNvSpPr txBox="1"/>
          <p:nvPr/>
        </p:nvSpPr>
        <p:spPr>
          <a:xfrm>
            <a:off x="5138197" y="3051970"/>
            <a:ext cx="15725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8000" b="1" dirty="0" smtClean="0">
                <a:solidFill>
                  <a:prstClr val="white"/>
                </a:solidFill>
                <a:latin typeface="Ubuntu" panose="020B0504030602030204" pitchFamily="34" charset="0"/>
              </a:rPr>
              <a:t>72</a:t>
            </a:r>
            <a:endParaRPr kumimoji="0" lang="ru-RU" sz="8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buntu" panose="020B0504030602030204" pitchFamily="34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AB2C7A-5578-4B3A-A9DF-D00249C34DF0}"/>
              </a:ext>
            </a:extLst>
          </p:cNvPr>
          <p:cNvSpPr txBox="1"/>
          <p:nvPr/>
        </p:nvSpPr>
        <p:spPr>
          <a:xfrm>
            <a:off x="4700052" y="2915634"/>
            <a:ext cx="2221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филиалов</a:t>
            </a:r>
          </a:p>
        </p:txBody>
      </p:sp>
      <p:sp>
        <p:nvSpPr>
          <p:cNvPr id="26" name="Freeform: Shape 31">
            <a:extLst>
              <a:ext uri="{FF2B5EF4-FFF2-40B4-BE49-F238E27FC236}">
                <a16:creationId xmlns:a16="http://schemas.microsoft.com/office/drawing/2014/main" id="{FF419176-CA3C-4561-9A44-E6339D3FC8E2}"/>
              </a:ext>
            </a:extLst>
          </p:cNvPr>
          <p:cNvSpPr/>
          <p:nvPr/>
        </p:nvSpPr>
        <p:spPr>
          <a:xfrm>
            <a:off x="723547" y="5241536"/>
            <a:ext cx="1411410" cy="1415226"/>
          </a:xfrm>
          <a:custGeom>
            <a:avLst/>
            <a:gdLst>
              <a:gd name="connsiteX0" fmla="*/ 0 w 2520280"/>
              <a:gd name="connsiteY0" fmla="*/ 0 h 2520280"/>
              <a:gd name="connsiteX1" fmla="*/ 2520280 w 2520280"/>
              <a:gd name="connsiteY1" fmla="*/ 0 h 2520280"/>
              <a:gd name="connsiteX2" fmla="*/ 2520280 w 2520280"/>
              <a:gd name="connsiteY2" fmla="*/ 612068 h 2520280"/>
              <a:gd name="connsiteX3" fmla="*/ 2412268 w 2520280"/>
              <a:gd name="connsiteY3" fmla="*/ 612068 h 2520280"/>
              <a:gd name="connsiteX4" fmla="*/ 2412268 w 2520280"/>
              <a:gd name="connsiteY4" fmla="*/ 108012 h 2520280"/>
              <a:gd name="connsiteX5" fmla="*/ 108012 w 2520280"/>
              <a:gd name="connsiteY5" fmla="*/ 108012 h 2520280"/>
              <a:gd name="connsiteX6" fmla="*/ 108012 w 2520280"/>
              <a:gd name="connsiteY6" fmla="*/ 2412268 h 2520280"/>
              <a:gd name="connsiteX7" fmla="*/ 2412268 w 2520280"/>
              <a:gd name="connsiteY7" fmla="*/ 2412268 h 2520280"/>
              <a:gd name="connsiteX8" fmla="*/ 2412268 w 2520280"/>
              <a:gd name="connsiteY8" fmla="*/ 1908212 h 2520280"/>
              <a:gd name="connsiteX9" fmla="*/ 2520280 w 2520280"/>
              <a:gd name="connsiteY9" fmla="*/ 1908212 h 2520280"/>
              <a:gd name="connsiteX10" fmla="*/ 2520280 w 2520280"/>
              <a:gd name="connsiteY10" fmla="*/ 2520280 h 2520280"/>
              <a:gd name="connsiteX11" fmla="*/ 0 w 2520280"/>
              <a:gd name="connsiteY11" fmla="*/ 2520280 h 2520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0280" h="2520280">
                <a:moveTo>
                  <a:pt x="0" y="0"/>
                </a:moveTo>
                <a:lnTo>
                  <a:pt x="2520280" y="0"/>
                </a:lnTo>
                <a:lnTo>
                  <a:pt x="2520280" y="612068"/>
                </a:lnTo>
                <a:lnTo>
                  <a:pt x="2412268" y="612068"/>
                </a:lnTo>
                <a:lnTo>
                  <a:pt x="2412268" y="108012"/>
                </a:lnTo>
                <a:lnTo>
                  <a:pt x="108012" y="108012"/>
                </a:lnTo>
                <a:lnTo>
                  <a:pt x="108012" y="2412268"/>
                </a:lnTo>
                <a:lnTo>
                  <a:pt x="2412268" y="2412268"/>
                </a:lnTo>
                <a:lnTo>
                  <a:pt x="2412268" y="1908212"/>
                </a:lnTo>
                <a:lnTo>
                  <a:pt x="2520280" y="1908212"/>
                </a:lnTo>
                <a:lnTo>
                  <a:pt x="2520280" y="2520280"/>
                </a:lnTo>
                <a:lnTo>
                  <a:pt x="0" y="2520280"/>
                </a:lnTo>
                <a:close/>
              </a:path>
            </a:pathLst>
          </a:custGeom>
          <a:solidFill>
            <a:srgbClr val="9DC3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buntu"/>
              <a:ea typeface="+mn-ea"/>
              <a:cs typeface="+mn-c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9357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80" y="0"/>
            <a:ext cx="12193057" cy="3633531"/>
          </a:xfrm>
          <a:prstGeom prst="rect">
            <a:avLst/>
          </a:prstGeom>
        </p:spPr>
      </p:pic>
      <p:grpSp>
        <p:nvGrpSpPr>
          <p:cNvPr id="32" name="Группа 31"/>
          <p:cNvGrpSpPr/>
          <p:nvPr/>
        </p:nvGrpSpPr>
        <p:grpSpPr>
          <a:xfrm>
            <a:off x="4772704" y="2319772"/>
            <a:ext cx="2639292" cy="2957944"/>
            <a:chOff x="4772704" y="2319772"/>
            <a:chExt cx="2639292" cy="2957944"/>
          </a:xfrm>
        </p:grpSpPr>
        <p:sp>
          <p:nvSpPr>
            <p:cNvPr id="19" name="Rectangle 18"/>
            <p:cNvSpPr/>
            <p:nvPr/>
          </p:nvSpPr>
          <p:spPr>
            <a:xfrm>
              <a:off x="4772704" y="2319772"/>
              <a:ext cx="2639292" cy="2957944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106512" y="4339114"/>
              <a:ext cx="19716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Современность</a:t>
              </a:r>
            </a:p>
          </p:txBody>
        </p:sp>
        <p:pic>
          <p:nvPicPr>
            <p:cNvPr id="35" name="Picture 5" descr="G:\ШАГ\презентация\ПЕРЕДЕЛКА POWER POINT\Материал\33333.png"/>
            <p:cNvPicPr>
              <a:picLocks noChangeAspect="1" noChangeArrowheads="1"/>
            </p:cNvPicPr>
            <p:nvPr/>
          </p:nvPicPr>
          <p:blipFill>
            <a:blip r:embed="rId3">
              <a:grayscl/>
            </a:blip>
            <a:srcRect/>
            <a:stretch>
              <a:fillRect/>
            </a:stretch>
          </p:blipFill>
          <p:spPr bwMode="auto">
            <a:xfrm>
              <a:off x="5288212" y="2693210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D7BD0418-9014-466E-8123-3A60142CBAC4}"/>
              </a:ext>
            </a:extLst>
          </p:cNvPr>
          <p:cNvGrpSpPr/>
          <p:nvPr/>
        </p:nvGrpSpPr>
        <p:grpSpPr>
          <a:xfrm>
            <a:off x="1909748" y="2319772"/>
            <a:ext cx="2639292" cy="2957944"/>
            <a:chOff x="1909748" y="2319772"/>
            <a:chExt cx="2639292" cy="2957944"/>
          </a:xfrm>
        </p:grpSpPr>
        <p:sp>
          <p:nvSpPr>
            <p:cNvPr id="18" name="Rectangle 17"/>
            <p:cNvSpPr/>
            <p:nvPr/>
          </p:nvSpPr>
          <p:spPr>
            <a:xfrm>
              <a:off x="1909748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076869" y="4339114"/>
              <a:ext cx="23050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Профессионализм</a:t>
              </a:r>
            </a:p>
          </p:txBody>
        </p:sp>
        <p:pic>
          <p:nvPicPr>
            <p:cNvPr id="36" name="Picture 3" descr="G:\ШАГ\презентация\ПЕРЕДЕЛКА POWER POINT\Материал\333.png"/>
            <p:cNvPicPr>
              <a:picLocks noChangeAspect="1" noChangeArrowheads="1"/>
            </p:cNvPicPr>
            <p:nvPr/>
          </p:nvPicPr>
          <p:blipFill>
            <a:blip r:embed="rId4">
              <a:duotone>
                <a:prstClr val="black"/>
                <a:srgbClr val="0070C0">
                  <a:tint val="45000"/>
                  <a:satMod val="400000"/>
                </a:srgbClr>
              </a:duotone>
              <a:extLst/>
            </a:blip>
            <a:srcRect/>
            <a:stretch>
              <a:fillRect/>
            </a:stretch>
          </p:blipFill>
          <p:spPr bwMode="auto">
            <a:xfrm>
              <a:off x="2387702" y="2603111"/>
              <a:ext cx="1683384" cy="1607804"/>
            </a:xfrm>
            <a:prstGeom prst="rect">
              <a:avLst/>
            </a:prstGeom>
            <a:noFill/>
          </p:spPr>
        </p:pic>
      </p:grpSp>
      <p:grpSp>
        <p:nvGrpSpPr>
          <p:cNvPr id="33" name="Группа 32"/>
          <p:cNvGrpSpPr/>
          <p:nvPr/>
        </p:nvGrpSpPr>
        <p:grpSpPr>
          <a:xfrm>
            <a:off x="7635660" y="2319772"/>
            <a:ext cx="2639292" cy="2957944"/>
            <a:chOff x="7635660" y="2319772"/>
            <a:chExt cx="2639292" cy="2957944"/>
          </a:xfrm>
        </p:grpSpPr>
        <p:sp>
          <p:nvSpPr>
            <p:cNvPr id="20" name="Rectangle 19"/>
            <p:cNvSpPr/>
            <p:nvPr/>
          </p:nvSpPr>
          <p:spPr>
            <a:xfrm>
              <a:off x="7635660" y="2319772"/>
              <a:ext cx="2639292" cy="2957944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buntu"/>
                <a:ea typeface="+mn-ea"/>
                <a:cs typeface="+mn-c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745804" y="4314914"/>
              <a:ext cx="2343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Забота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Ubuntu" panose="020B0504030602030204" pitchFamily="34" charset="0"/>
                  <a:ea typeface="+mn-ea"/>
                  <a:cs typeface="+mn-cs"/>
                </a:rPr>
                <a:t>о студентах</a:t>
              </a:r>
            </a:p>
          </p:txBody>
        </p:sp>
        <p:pic>
          <p:nvPicPr>
            <p:cNvPr id="37" name="Picture 4" descr="G:\ШАГ\презентация\ПЕРЕДЕЛКА POWER POINT\Материал\3333.png"/>
            <p:cNvPicPr>
              <a:picLocks noChangeAspect="1" noChangeArrowheads="1"/>
            </p:cNvPicPr>
            <p:nvPr/>
          </p:nvPicPr>
          <p:blipFill>
            <a:blip r:embed="rId5">
              <a:duotone>
                <a:prstClr val="black"/>
                <a:srgbClr val="0070C0">
                  <a:tint val="45000"/>
                  <a:satMod val="400000"/>
                </a:srgbClr>
              </a:duotone>
            </a:blip>
            <a:srcRect/>
            <a:stretch>
              <a:fillRect/>
            </a:stretch>
          </p:blipFill>
          <p:spPr bwMode="auto">
            <a:xfrm>
              <a:off x="8113614" y="2669010"/>
              <a:ext cx="1683384" cy="1607804"/>
            </a:xfrm>
            <a:prstGeom prst="rect">
              <a:avLst/>
            </a:prstGeom>
            <a:noFill/>
          </p:spPr>
        </p:pic>
      </p:grpSp>
      <p:sp>
        <p:nvSpPr>
          <p:cNvPr id="12" name="TextBox 11"/>
          <p:cNvSpPr txBox="1"/>
          <p:nvPr/>
        </p:nvSpPr>
        <p:spPr>
          <a:xfrm>
            <a:off x="2103321" y="5366270"/>
            <a:ext cx="80080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6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Ubuntu" panose="020B0504030602030204" pitchFamily="34" charset="0"/>
                <a:ea typeface="+mn-ea"/>
                <a:cs typeface="+mn-cs"/>
              </a:rPr>
              <a:t>Наши ценности</a:t>
            </a:r>
          </a:p>
        </p:txBody>
      </p:sp>
    </p:spTree>
    <p:extLst>
      <p:ext uri="{BB962C8B-B14F-4D97-AF65-F5344CB8AC3E}">
        <p14:creationId xmlns:p14="http://schemas.microsoft.com/office/powerpoint/2010/main" val="54155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 flipV="1">
            <a:off x="6657770" y="1264100"/>
            <a:ext cx="4391252" cy="62401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3B060A42-5280-4B75-810F-7182B0A6167D}"/>
              </a:ext>
            </a:extLst>
          </p:cNvPr>
          <p:cNvGrpSpPr/>
          <p:nvPr/>
        </p:nvGrpSpPr>
        <p:grpSpPr>
          <a:xfrm>
            <a:off x="655330" y="1914344"/>
            <a:ext cx="4138234" cy="1022889"/>
            <a:chOff x="946883" y="1901092"/>
            <a:chExt cx="4138234" cy="102288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FC4DDA-9900-41C2-861A-8195A05D194F}"/>
                </a:ext>
              </a:extLst>
            </p:cNvPr>
            <p:cNvSpPr txBox="1"/>
            <p:nvPr/>
          </p:nvSpPr>
          <p:spPr>
            <a:xfrm>
              <a:off x="2200947" y="2003361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СВОБОДНЫЙ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ГРАФИК</a:t>
              </a:r>
            </a:p>
          </p:txBody>
        </p:sp>
        <p:sp>
          <p:nvSpPr>
            <p:cNvPr id="10" name="Freeform: Shape 29">
              <a:extLst>
                <a:ext uri="{FF2B5EF4-FFF2-40B4-BE49-F238E27FC236}">
                  <a16:creationId xmlns:a16="http://schemas.microsoft.com/office/drawing/2014/main" id="{2C59410B-5919-4A22-83F5-8BF359CF3653}"/>
                </a:ext>
              </a:extLst>
            </p:cNvPr>
            <p:cNvSpPr/>
            <p:nvPr/>
          </p:nvSpPr>
          <p:spPr>
            <a:xfrm>
              <a:off x="946883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C673B915-FC02-46E0-BF1A-ECFDB08322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6102" y="2031069"/>
              <a:ext cx="790107" cy="790717"/>
            </a:xfrm>
            <a:prstGeom prst="rect">
              <a:avLst/>
            </a:prstGeom>
          </p:spPr>
        </p:pic>
      </p:grp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61149AFD-953E-412E-B7BF-BF891274B191}"/>
              </a:ext>
            </a:extLst>
          </p:cNvPr>
          <p:cNvGrpSpPr/>
          <p:nvPr/>
        </p:nvGrpSpPr>
        <p:grpSpPr>
          <a:xfrm>
            <a:off x="4767983" y="1912559"/>
            <a:ext cx="3877655" cy="1200329"/>
            <a:chOff x="6735924" y="1796649"/>
            <a:chExt cx="3877655" cy="120032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9729BAD-F405-42B8-87EB-54EA24C1CDE7}"/>
                </a:ext>
              </a:extLst>
            </p:cNvPr>
            <p:cNvSpPr txBox="1"/>
            <p:nvPr/>
          </p:nvSpPr>
          <p:spPr>
            <a:xfrm>
              <a:off x="7933606" y="1796649"/>
              <a:ext cx="267997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 В ИННОВАЦИОННОЙ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КОМПАНИИ</a:t>
              </a:r>
            </a:p>
          </p:txBody>
        </p:sp>
        <p:sp>
          <p:nvSpPr>
            <p:cNvPr id="14" name="Freeform: Shape 29">
              <a:extLst>
                <a:ext uri="{FF2B5EF4-FFF2-40B4-BE49-F238E27FC236}">
                  <a16:creationId xmlns:a16="http://schemas.microsoft.com/office/drawing/2014/main" id="{4C29DB75-62BD-4AB1-B78C-C309985AA8F8}"/>
                </a:ext>
              </a:extLst>
            </p:cNvPr>
            <p:cNvSpPr/>
            <p:nvPr/>
          </p:nvSpPr>
          <p:spPr>
            <a:xfrm>
              <a:off x="6735924" y="1901092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DDCEF8B9-D1BC-4353-AE6D-2BA4D096A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44863" y="2011467"/>
              <a:ext cx="806138" cy="845640"/>
            </a:xfrm>
            <a:prstGeom prst="rect">
              <a:avLst/>
            </a:prstGeom>
          </p:spPr>
        </p:pic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AF79C218-F04D-419D-8234-233D2948D2E9}"/>
              </a:ext>
            </a:extLst>
          </p:cNvPr>
          <p:cNvGrpSpPr/>
          <p:nvPr/>
        </p:nvGrpSpPr>
        <p:grpSpPr>
          <a:xfrm>
            <a:off x="596055" y="4949306"/>
            <a:ext cx="4752883" cy="1022889"/>
            <a:chOff x="887608" y="4936054"/>
            <a:chExt cx="4752883" cy="102288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34A0B8-73B6-4E6D-9BD6-5E4348B7613A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ОПЛАТА ТРУДА</a:t>
              </a:r>
            </a:p>
          </p:txBody>
        </p:sp>
        <p:sp>
          <p:nvSpPr>
            <p:cNvPr id="18" name="Freeform: Shape 29">
              <a:extLst>
                <a:ext uri="{FF2B5EF4-FFF2-40B4-BE49-F238E27FC236}">
                  <a16:creationId xmlns:a16="http://schemas.microsoft.com/office/drawing/2014/main" id="{CAACE8CD-332F-4B2D-B127-A752A7356487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5D71D9DB-3347-40DE-AA8F-F053761FB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8746" y="5019468"/>
              <a:ext cx="786713" cy="835920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DF885E89-6BA4-4D1F-ADFD-939C905D77AA}"/>
              </a:ext>
            </a:extLst>
          </p:cNvPr>
          <p:cNvGrpSpPr/>
          <p:nvPr/>
        </p:nvGrpSpPr>
        <p:grpSpPr>
          <a:xfrm>
            <a:off x="4767983" y="5051964"/>
            <a:ext cx="4081852" cy="1022889"/>
            <a:chOff x="6735924" y="4936054"/>
            <a:chExt cx="4081852" cy="1022889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F87428-2F5D-415C-8153-2B2915126A9C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КАРЬЕРНЫЙ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РОСТ</a:t>
              </a:r>
            </a:p>
          </p:txBody>
        </p:sp>
        <p:sp>
          <p:nvSpPr>
            <p:cNvPr id="22" name="Freeform: Shape 29">
              <a:extLst>
                <a:ext uri="{FF2B5EF4-FFF2-40B4-BE49-F238E27FC236}">
                  <a16:creationId xmlns:a16="http://schemas.microsoft.com/office/drawing/2014/main" id="{0B337690-4598-44F4-9597-1A8E1AF0441E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3EB086DB-5A3E-4CA4-8D3B-9C8EA865B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35627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24" name="Группа 23">
            <a:extLst>
              <a:ext uri="{FF2B5EF4-FFF2-40B4-BE49-F238E27FC236}">
                <a16:creationId xmlns:a16="http://schemas.microsoft.com/office/drawing/2014/main" id="{65C030DC-5DAB-4584-8E65-17870FB54814}"/>
              </a:ext>
            </a:extLst>
          </p:cNvPr>
          <p:cNvGrpSpPr/>
          <p:nvPr/>
        </p:nvGrpSpPr>
        <p:grpSpPr>
          <a:xfrm>
            <a:off x="4767983" y="3534483"/>
            <a:ext cx="4384751" cy="1022889"/>
            <a:chOff x="6735924" y="3418573"/>
            <a:chExt cx="4384751" cy="1022889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FA7556-3A54-4A8F-8F62-FECD6CB7D8EA}"/>
                </a:ext>
              </a:extLst>
            </p:cNvPr>
            <p:cNvSpPr txBox="1"/>
            <p:nvPr/>
          </p:nvSpPr>
          <p:spPr>
            <a:xfrm>
              <a:off x="7934835" y="3491943"/>
              <a:ext cx="31858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ПРОФЕССИЯ 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БУДУЩЕГО</a:t>
              </a:r>
            </a:p>
          </p:txBody>
        </p:sp>
        <p:sp>
          <p:nvSpPr>
            <p:cNvPr id="26" name="Freeform: Shape 29">
              <a:extLst>
                <a:ext uri="{FF2B5EF4-FFF2-40B4-BE49-F238E27FC236}">
                  <a16:creationId xmlns:a16="http://schemas.microsoft.com/office/drawing/2014/main" id="{55C6266C-8072-40A2-8CDD-2700F53BE23F}"/>
                </a:ext>
              </a:extLst>
            </p:cNvPr>
            <p:cNvSpPr/>
            <p:nvPr/>
          </p:nvSpPr>
          <p:spPr>
            <a:xfrm>
              <a:off x="6735924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27" name="Рисунок 26">
              <a:extLst>
                <a:ext uri="{FF2B5EF4-FFF2-40B4-BE49-F238E27FC236}">
                  <a16:creationId xmlns:a16="http://schemas.microsoft.com/office/drawing/2014/main" id="{C0BF02D2-A384-4D72-9105-0DE7897B6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30294" y="3569664"/>
              <a:ext cx="835275" cy="758160"/>
            </a:xfrm>
            <a:prstGeom prst="rect">
              <a:avLst/>
            </a:prstGeom>
          </p:spPr>
        </p:pic>
      </p:grpSp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93E2BF56-DAA1-4C8C-A2A7-FFFFBD8C9F06}"/>
              </a:ext>
            </a:extLst>
          </p:cNvPr>
          <p:cNvGrpSpPr/>
          <p:nvPr/>
        </p:nvGrpSpPr>
        <p:grpSpPr>
          <a:xfrm>
            <a:off x="608542" y="3431825"/>
            <a:ext cx="4925554" cy="1022889"/>
            <a:chOff x="900095" y="3418573"/>
            <a:chExt cx="4925554" cy="10228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92E7B30-2B82-4FF2-9C6A-F30E70F14CAD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ИНТЕЛЛЕКТУАЛЬНАЯ </a:t>
              </a:r>
              <a:endParaRPr lang="en-US" sz="2400" b="1" dirty="0">
                <a:solidFill>
                  <a:srgbClr val="0070C0"/>
                </a:solidFill>
                <a:latin typeface="+mj-lt"/>
              </a:endParaRP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КАСТА</a:t>
              </a: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716544E-C621-42B1-A73B-DDD6AEF627A7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1" name="Рисунок 30">
              <a:extLst>
                <a:ext uri="{FF2B5EF4-FFF2-40B4-BE49-F238E27FC236}">
                  <a16:creationId xmlns:a16="http://schemas.microsoft.com/office/drawing/2014/main" id="{C60B5736-141D-44FA-A224-7E04919A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92661" y="3541956"/>
              <a:ext cx="856237" cy="794578"/>
            </a:xfrm>
            <a:prstGeom prst="rect">
              <a:avLst/>
            </a:prstGeom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7D6BC8EF-9FD7-4EB4-BF86-A9E74119958C}"/>
              </a:ext>
            </a:extLst>
          </p:cNvPr>
          <p:cNvSpPr txBox="1"/>
          <p:nvPr/>
        </p:nvSpPr>
        <p:spPr>
          <a:xfrm>
            <a:off x="578323" y="125665"/>
            <a:ext cx="10648477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Преимущества </a:t>
            </a:r>
            <a:r>
              <a:rPr lang="en-US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IT</a:t>
            </a:r>
            <a:r>
              <a:rPr lang="ru-RU" sz="5400" b="1" dirty="0" smtClean="0">
                <a:solidFill>
                  <a:srgbClr val="0070C0"/>
                </a:solidFill>
                <a:latin typeface="Ubuntu" panose="020B0504030602030204" pitchFamily="34" charset="0"/>
              </a:rPr>
              <a:t> </a:t>
            </a:r>
            <a:r>
              <a:rPr lang="ru-RU" sz="5400" b="1" dirty="0">
                <a:solidFill>
                  <a:srgbClr val="0070C0"/>
                </a:solidFill>
                <a:latin typeface="Ubuntu" panose="020B0504030602030204" pitchFamily="34" charset="0"/>
              </a:rPr>
              <a:t>профессии</a:t>
            </a:r>
          </a:p>
          <a:p>
            <a:endParaRPr lang="ru-RU" sz="4800" b="1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</a:endParaRPr>
          </a:p>
        </p:txBody>
      </p:sp>
      <p:grpSp>
        <p:nvGrpSpPr>
          <p:cNvPr id="33" name="Группа 28">
            <a:extLst>
              <a:ext uri="{FF2B5EF4-FFF2-40B4-BE49-F238E27FC236}">
                <a16:creationId xmlns:a16="http://schemas.microsoft.com/office/drawing/2014/main" id="{25B6A3BE-B235-4233-A32A-4089AF152000}"/>
              </a:ext>
            </a:extLst>
          </p:cNvPr>
          <p:cNvGrpSpPr/>
          <p:nvPr/>
        </p:nvGrpSpPr>
        <p:grpSpPr>
          <a:xfrm>
            <a:off x="8793340" y="4963124"/>
            <a:ext cx="4752883" cy="1022889"/>
            <a:chOff x="887608" y="4936054"/>
            <a:chExt cx="4752883" cy="102288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703DE3C-5595-4664-B8A2-50682B5E62A2}"/>
                </a:ext>
              </a:extLst>
            </p:cNvPr>
            <p:cNvSpPr txBox="1"/>
            <p:nvPr/>
          </p:nvSpPr>
          <p:spPr>
            <a:xfrm>
              <a:off x="2200947" y="5024391"/>
              <a:ext cx="34395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ПОСТОЯННОЕ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РАЗВИТИЕ</a:t>
              </a:r>
            </a:p>
          </p:txBody>
        </p:sp>
        <p:sp>
          <p:nvSpPr>
            <p:cNvPr id="35" name="Freeform: Shape 29">
              <a:extLst>
                <a:ext uri="{FF2B5EF4-FFF2-40B4-BE49-F238E27FC236}">
                  <a16:creationId xmlns:a16="http://schemas.microsoft.com/office/drawing/2014/main" id="{27799B33-0677-49A6-9045-4A03295B66FF}"/>
                </a:ext>
              </a:extLst>
            </p:cNvPr>
            <p:cNvSpPr/>
            <p:nvPr/>
          </p:nvSpPr>
          <p:spPr>
            <a:xfrm>
              <a:off x="887608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36" name="Рисунок 31">
              <a:extLst>
                <a:ext uri="{FF2B5EF4-FFF2-40B4-BE49-F238E27FC236}">
                  <a16:creationId xmlns:a16="http://schemas.microsoft.com/office/drawing/2014/main" id="{52505F47-44E0-4575-BD13-2694AF65D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36397" y="5024391"/>
              <a:ext cx="718922" cy="868334"/>
            </a:xfrm>
            <a:prstGeom prst="rect">
              <a:avLst/>
            </a:prstGeom>
          </p:spPr>
        </p:pic>
      </p:grpSp>
      <p:grpSp>
        <p:nvGrpSpPr>
          <p:cNvPr id="37" name="Группа 21">
            <a:extLst>
              <a:ext uri="{FF2B5EF4-FFF2-40B4-BE49-F238E27FC236}">
                <a16:creationId xmlns:a16="http://schemas.microsoft.com/office/drawing/2014/main" id="{EF4F38AE-2E1E-4AC8-98BA-AB7E52DB4DE1}"/>
              </a:ext>
            </a:extLst>
          </p:cNvPr>
          <p:cNvGrpSpPr/>
          <p:nvPr/>
        </p:nvGrpSpPr>
        <p:grpSpPr>
          <a:xfrm>
            <a:off x="8793340" y="3437974"/>
            <a:ext cx="4081852" cy="1022889"/>
            <a:chOff x="6735924" y="4936054"/>
            <a:chExt cx="4081852" cy="1022889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0C0EC6E-7C17-47F2-A4AC-0F68EAF69F01}"/>
                </a:ext>
              </a:extLst>
            </p:cNvPr>
            <p:cNvSpPr txBox="1"/>
            <p:nvPr/>
          </p:nvSpPr>
          <p:spPr>
            <a:xfrm>
              <a:off x="7933606" y="5039106"/>
              <a:ext cx="288417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ВЫСОКИЙ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СПРОС</a:t>
              </a:r>
            </a:p>
          </p:txBody>
        </p:sp>
        <p:sp>
          <p:nvSpPr>
            <p:cNvPr id="39" name="Freeform: Shape 29">
              <a:extLst>
                <a:ext uri="{FF2B5EF4-FFF2-40B4-BE49-F238E27FC236}">
                  <a16:creationId xmlns:a16="http://schemas.microsoft.com/office/drawing/2014/main" id="{132D8A3E-BC72-43D3-8CF2-3F691DD69B0F}"/>
                </a:ext>
              </a:extLst>
            </p:cNvPr>
            <p:cNvSpPr/>
            <p:nvPr/>
          </p:nvSpPr>
          <p:spPr>
            <a:xfrm>
              <a:off x="6735924" y="4936054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0" name="Рисунок 24">
              <a:extLst>
                <a:ext uri="{FF2B5EF4-FFF2-40B4-BE49-F238E27FC236}">
                  <a16:creationId xmlns:a16="http://schemas.microsoft.com/office/drawing/2014/main" id="{2964BB8F-6E93-43F2-92A3-AB01E3EF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830294" y="5019468"/>
              <a:ext cx="835275" cy="835920"/>
            </a:xfrm>
            <a:prstGeom prst="rect">
              <a:avLst/>
            </a:prstGeom>
          </p:spPr>
        </p:pic>
      </p:grpSp>
      <p:grpSp>
        <p:nvGrpSpPr>
          <p:cNvPr id="41" name="Группа 16">
            <a:extLst>
              <a:ext uri="{FF2B5EF4-FFF2-40B4-BE49-F238E27FC236}">
                <a16:creationId xmlns:a16="http://schemas.microsoft.com/office/drawing/2014/main" id="{EE4720CF-D5C4-460A-A10F-47E5A808CEA3}"/>
              </a:ext>
            </a:extLst>
          </p:cNvPr>
          <p:cNvGrpSpPr/>
          <p:nvPr/>
        </p:nvGrpSpPr>
        <p:grpSpPr>
          <a:xfrm>
            <a:off x="8793340" y="1988580"/>
            <a:ext cx="4925554" cy="1022889"/>
            <a:chOff x="900095" y="3418573"/>
            <a:chExt cx="4925554" cy="1022889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DD22DB6-4EC1-4790-BD81-F6C56270B7AC}"/>
                </a:ext>
              </a:extLst>
            </p:cNvPr>
            <p:cNvSpPr txBox="1"/>
            <p:nvPr/>
          </p:nvSpPr>
          <p:spPr>
            <a:xfrm>
              <a:off x="2200947" y="3533246"/>
              <a:ext cx="362470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УДАЛЕННАЯ</a:t>
              </a:r>
            </a:p>
            <a:p>
              <a:r>
                <a:rPr lang="ru-RU" sz="2400" b="1" dirty="0">
                  <a:solidFill>
                    <a:srgbClr val="0070C0"/>
                  </a:solidFill>
                  <a:latin typeface="+mj-lt"/>
                </a:rPr>
                <a:t>РАБОТА</a:t>
              </a:r>
            </a:p>
          </p:txBody>
        </p:sp>
        <p:sp>
          <p:nvSpPr>
            <p:cNvPr id="43" name="Freeform: Shape 29">
              <a:extLst>
                <a:ext uri="{FF2B5EF4-FFF2-40B4-BE49-F238E27FC236}">
                  <a16:creationId xmlns:a16="http://schemas.microsoft.com/office/drawing/2014/main" id="{82A73BA4-0FF2-4690-9408-44664691C34C}"/>
                </a:ext>
              </a:extLst>
            </p:cNvPr>
            <p:cNvSpPr/>
            <p:nvPr/>
          </p:nvSpPr>
          <p:spPr>
            <a:xfrm>
              <a:off x="900095" y="3418573"/>
              <a:ext cx="1024017" cy="1022889"/>
            </a:xfrm>
            <a:custGeom>
              <a:avLst/>
              <a:gdLst>
                <a:gd name="connsiteX0" fmla="*/ 0 w 2520280"/>
                <a:gd name="connsiteY0" fmla="*/ 0 h 2520280"/>
                <a:gd name="connsiteX1" fmla="*/ 2520280 w 2520280"/>
                <a:gd name="connsiteY1" fmla="*/ 0 h 2520280"/>
                <a:gd name="connsiteX2" fmla="*/ 2520280 w 2520280"/>
                <a:gd name="connsiteY2" fmla="*/ 612068 h 2520280"/>
                <a:gd name="connsiteX3" fmla="*/ 2412268 w 2520280"/>
                <a:gd name="connsiteY3" fmla="*/ 612068 h 2520280"/>
                <a:gd name="connsiteX4" fmla="*/ 2412268 w 2520280"/>
                <a:gd name="connsiteY4" fmla="*/ 108012 h 2520280"/>
                <a:gd name="connsiteX5" fmla="*/ 108012 w 2520280"/>
                <a:gd name="connsiteY5" fmla="*/ 108012 h 2520280"/>
                <a:gd name="connsiteX6" fmla="*/ 108012 w 2520280"/>
                <a:gd name="connsiteY6" fmla="*/ 2412268 h 2520280"/>
                <a:gd name="connsiteX7" fmla="*/ 2412268 w 2520280"/>
                <a:gd name="connsiteY7" fmla="*/ 2412268 h 2520280"/>
                <a:gd name="connsiteX8" fmla="*/ 2412268 w 2520280"/>
                <a:gd name="connsiteY8" fmla="*/ 1908212 h 2520280"/>
                <a:gd name="connsiteX9" fmla="*/ 2520280 w 2520280"/>
                <a:gd name="connsiteY9" fmla="*/ 1908212 h 2520280"/>
                <a:gd name="connsiteX10" fmla="*/ 2520280 w 2520280"/>
                <a:gd name="connsiteY10" fmla="*/ 2520280 h 2520280"/>
                <a:gd name="connsiteX11" fmla="*/ 0 w 2520280"/>
                <a:gd name="connsiteY11" fmla="*/ 2520280 h 2520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0280" h="2520280">
                  <a:moveTo>
                    <a:pt x="0" y="0"/>
                  </a:moveTo>
                  <a:lnTo>
                    <a:pt x="2520280" y="0"/>
                  </a:lnTo>
                  <a:lnTo>
                    <a:pt x="2520280" y="612068"/>
                  </a:lnTo>
                  <a:lnTo>
                    <a:pt x="2412268" y="612068"/>
                  </a:lnTo>
                  <a:lnTo>
                    <a:pt x="2412268" y="108012"/>
                  </a:lnTo>
                  <a:lnTo>
                    <a:pt x="108012" y="108012"/>
                  </a:lnTo>
                  <a:lnTo>
                    <a:pt x="108012" y="2412268"/>
                  </a:lnTo>
                  <a:lnTo>
                    <a:pt x="2412268" y="2412268"/>
                  </a:lnTo>
                  <a:lnTo>
                    <a:pt x="2412268" y="1908212"/>
                  </a:lnTo>
                  <a:lnTo>
                    <a:pt x="2520280" y="1908212"/>
                  </a:lnTo>
                  <a:lnTo>
                    <a:pt x="2520280" y="2520280"/>
                  </a:lnTo>
                  <a:lnTo>
                    <a:pt x="0" y="2520280"/>
                  </a:ln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/>
            </a:p>
          </p:txBody>
        </p:sp>
        <p:pic>
          <p:nvPicPr>
            <p:cNvPr id="44" name="Рисунок 19">
              <a:extLst>
                <a:ext uri="{FF2B5EF4-FFF2-40B4-BE49-F238E27FC236}">
                  <a16:creationId xmlns:a16="http://schemas.microsoft.com/office/drawing/2014/main" id="{0C791EC9-931B-458C-A10C-827EBBA82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19922" y="3536582"/>
              <a:ext cx="790107" cy="790717"/>
            </a:xfrm>
            <a:prstGeom prst="rect">
              <a:avLst/>
            </a:prstGeom>
          </p:spPr>
        </p:pic>
      </p:grpSp>
      <p:pic>
        <p:nvPicPr>
          <p:cNvPr id="45" name="Picture 4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010" y="5953750"/>
            <a:ext cx="707844" cy="716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16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Специальное оформление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Другая 1">
      <a:majorFont>
        <a:latin typeface="ubuntu"/>
        <a:ea typeface=""/>
        <a:cs typeface=""/>
      </a:majorFont>
      <a:minorFont>
        <a:latin typeface="ubuntu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Метро">
      <a:fillStyleLst>
        <a:solidFill>
          <a:schemeClr val="phClr"/>
        </a:solidFill>
        <a:gradFill rotWithShape="1">
          <a:gsLst>
            <a:gs pos="0">
              <a:schemeClr val="phClr">
                <a:tint val="25000"/>
                <a:satMod val="125000"/>
              </a:schemeClr>
            </a:gs>
            <a:gs pos="40000">
              <a:schemeClr val="phClr">
                <a:tint val="55000"/>
                <a:satMod val="130000"/>
              </a:schemeClr>
            </a:gs>
            <a:gs pos="50000">
              <a:schemeClr val="phClr">
                <a:tint val="59000"/>
                <a:satMod val="130000"/>
              </a:schemeClr>
            </a:gs>
            <a:gs pos="65000">
              <a:schemeClr val="phClr">
                <a:tint val="55000"/>
                <a:satMod val="130000"/>
              </a:schemeClr>
            </a:gs>
            <a:gs pos="100000">
              <a:schemeClr val="phClr">
                <a:tint val="20000"/>
                <a:satMod val="12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48000"/>
                <a:satMod val="138000"/>
              </a:schemeClr>
            </a:gs>
            <a:gs pos="25000">
              <a:schemeClr val="phClr">
                <a:tint val="85000"/>
              </a:schemeClr>
            </a:gs>
            <a:gs pos="40000">
              <a:schemeClr val="phClr">
                <a:tint val="92000"/>
              </a:schemeClr>
            </a:gs>
            <a:gs pos="50000">
              <a:schemeClr val="phClr">
                <a:tint val="93000"/>
              </a:schemeClr>
            </a:gs>
            <a:gs pos="60000">
              <a:schemeClr val="phClr">
                <a:tint val="92000"/>
              </a:schemeClr>
            </a:gs>
            <a:gs pos="75000">
              <a:schemeClr val="phClr">
                <a:tint val="83000"/>
                <a:satMod val="108000"/>
              </a:schemeClr>
            </a:gs>
            <a:gs pos="100000">
              <a:schemeClr val="phClr">
                <a:tint val="48000"/>
                <a:satMod val="150000"/>
              </a:schemeClr>
            </a:gs>
          </a:gsLst>
          <a:lin ang="5400000" scaled="0"/>
        </a:gradFill>
      </a:fillStyleLst>
      <a:lnStyleLst>
        <a:ln w="12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</a:effectStyle>
        <a:effectStyle>
          <a:effectLst>
            <a:glow rad="63500">
              <a:schemeClr val="phClr">
                <a:alpha val="45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>
            <a:bevelT w="0" h="0"/>
            <a:contourClr>
              <a:schemeClr val="phClr">
                <a:tint val="70000"/>
              </a:schemeClr>
            </a:contourClr>
          </a:sp3d>
        </a:effectStyle>
        <a:effectStyle>
          <a:effectLst>
            <a:glow rad="101500">
              <a:schemeClr val="phClr">
                <a:alpha val="42000"/>
                <a:satMod val="120000"/>
              </a:schemeClr>
            </a:glow>
          </a:effectLst>
          <a:scene3d>
            <a:camera prst="orthographicFront" fov="0">
              <a:rot lat="0" lon="0" rev="0"/>
            </a:camera>
            <a:lightRig rig="glow" dir="t">
              <a:rot lat="0" lon="0" rev="4800000"/>
            </a:lightRig>
          </a:scene3d>
          <a:sp3d prstMaterial="powder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1832</TotalTime>
  <Words>1981</Words>
  <Application>Microsoft Office PowerPoint</Application>
  <PresentationFormat>Widescreen</PresentationFormat>
  <Paragraphs>416</Paragraphs>
  <Slides>40</Slides>
  <Notes>20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40</vt:i4>
      </vt:variant>
    </vt:vector>
  </HeadingPairs>
  <TitlesOfParts>
    <vt:vector size="55" baseType="lpstr">
      <vt:lpstr>Arial</vt:lpstr>
      <vt:lpstr>Bahnschrift Condensed</vt:lpstr>
      <vt:lpstr>Calibri</vt:lpstr>
      <vt:lpstr>Calibri Light</vt:lpstr>
      <vt:lpstr>Century Schoolbook</vt:lpstr>
      <vt:lpstr>Courier New</vt:lpstr>
      <vt:lpstr>ubuntu</vt:lpstr>
      <vt:lpstr>ubuntu</vt:lpstr>
      <vt:lpstr>Ubuntu Light</vt:lpstr>
      <vt:lpstr>Office Theme</vt:lpstr>
      <vt:lpstr>1_Специальное оформление</vt:lpstr>
      <vt:lpstr>1_Office Theme</vt:lpstr>
      <vt:lpstr>2_Специальное оформление</vt:lpstr>
      <vt:lpstr>3_Специальное оформление</vt:lpstr>
      <vt:lpstr>Тема Office</vt:lpstr>
      <vt:lpstr>PowerPoint Presentation</vt:lpstr>
      <vt:lpstr>PowerPoint Presentation</vt:lpstr>
      <vt:lpstr>PowerPoint Presentation</vt:lpstr>
      <vt:lpstr>По данным IT Community Dnipro </vt:lpstr>
      <vt:lpstr>Высшее IT образование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Кем могут работать выпускники</vt:lpstr>
      <vt:lpstr>Кем могут работать выпускники</vt:lpstr>
      <vt:lpstr>Кем могут работать выпускники</vt:lpstr>
      <vt:lpstr>Где будут работать выпускники университета</vt:lpstr>
      <vt:lpstr>Где работают наши выпускники</vt:lpstr>
      <vt:lpstr>Трудоустройство выпускников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Поступление в IT Step University Dnipro</vt:lpstr>
      <vt:lpstr>Поступление на доуниверситетскую подготовку</vt:lpstr>
      <vt:lpstr>PowerPoint Presentation</vt:lpstr>
      <vt:lpstr>День открытых дверей в Университете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max</dc:creator>
  <cp:lastModifiedBy>max</cp:lastModifiedBy>
  <cp:revision>283</cp:revision>
  <dcterms:created xsi:type="dcterms:W3CDTF">2019-02-04T17:57:26Z</dcterms:created>
  <dcterms:modified xsi:type="dcterms:W3CDTF">2019-05-02T21:44:39Z</dcterms:modified>
</cp:coreProperties>
</file>